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7" r:id="rId4"/>
    <p:sldId id="259" r:id="rId5"/>
    <p:sldId id="261" r:id="rId6"/>
    <p:sldId id="262" r:id="rId7"/>
    <p:sldId id="269" r:id="rId8"/>
    <p:sldId id="260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9" r:id="rId19"/>
    <p:sldId id="281" r:id="rId20"/>
    <p:sldId id="283" r:id="rId21"/>
    <p:sldId id="284" r:id="rId22"/>
    <p:sldId id="282" r:id="rId23"/>
    <p:sldId id="278" r:id="rId24"/>
    <p:sldId id="275" r:id="rId25"/>
    <p:sldId id="285" r:id="rId26"/>
    <p:sldId id="286" r:id="rId27"/>
    <p:sldId id="287" r:id="rId28"/>
    <p:sldId id="288" r:id="rId29"/>
    <p:sldId id="289" r:id="rId30"/>
    <p:sldId id="280" r:id="rId31"/>
    <p:sldId id="290" r:id="rId32"/>
    <p:sldId id="293" r:id="rId33"/>
    <p:sldId id="291" r:id="rId34"/>
    <p:sldId id="292" r:id="rId35"/>
    <p:sldId id="294" r:id="rId36"/>
    <p:sldId id="263" r:id="rId37"/>
    <p:sldId id="295" r:id="rId38"/>
    <p:sldId id="296" r:id="rId39"/>
    <p:sldId id="297" r:id="rId40"/>
    <p:sldId id="298" r:id="rId41"/>
    <p:sldId id="299" r:id="rId42"/>
    <p:sldId id="300" r:id="rId43"/>
    <p:sldId id="265" r:id="rId4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6"/>
    <p:restoredTop sz="94694"/>
  </p:normalViewPr>
  <p:slideViewPr>
    <p:cSldViewPr snapToGrid="0">
      <p:cViewPr>
        <p:scale>
          <a:sx n="140" d="100"/>
          <a:sy n="140" d="100"/>
        </p:scale>
        <p:origin x="1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88E08-BC1F-0543-B97D-E472BFA30EE4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66142-2E28-DE40-BFB5-1A7B607851D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102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66142-2E28-DE40-BFB5-1A7B607851DC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137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5E9704-6DFA-D0E5-2B52-2D7B6D8B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C58661A-E90D-E66F-1D2D-D14969878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0DEE81-D8DF-08D1-DD9E-0B6D9266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8AB3A5-1158-C0DF-8BE1-D0BCED0A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49A2524-DB4C-AE9A-EA93-348702D2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653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77C2C5-66C0-6827-E5CD-7C8406A4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41F4912-1C1D-4D2B-7049-8CDF77B0C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96930AA-B53D-63A7-8BD2-1C867833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43D7D4E-E1B9-A934-D64A-3452E206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D5E927D-7719-D09D-7647-6DD7CAFF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1616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A74968D-9CB0-B4A1-03DE-06A7AC732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C5D9247-E6CB-1C12-8C0A-50586A3A9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D126CE4-7585-CFC8-D818-DBE7DE74D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439286D-5132-FE7B-972C-CFE43350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06511F-FE5E-35A2-D9ED-069BFED6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593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6E01A9-AC0B-C3CB-9106-18556157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9D2CF0F-1F10-74D5-6CCE-12FF37D7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F1585AC-B87F-E187-F30E-EFFF2E7F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39263A8-EB06-011C-889E-E55E5128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2B91F66-AB60-1FA6-E8D6-AE113F05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035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1CD9D-CA5F-278C-54F8-92ACF1F1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3E0EB73-C7A0-85E2-7095-5F078D3E2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5AB8D3-99B7-A581-6CE5-2C6ADEB9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0416DDC-2023-D2E2-C22D-A279336C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E812686-E2B1-F671-B27A-34BD3A9E0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13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471896-A497-48DB-91CE-A215F82D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5144C7-2455-7388-33B2-3A796EFF1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B19923A-74AA-0F19-1167-4C71A0C8D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D8464DE-8862-DC52-E499-F873A358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70174DB-BC23-A8EC-5436-2ABE0E3A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BCC52D6-BEA2-EEBD-54A0-C264D838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64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C2C650-D50C-3403-EC01-942862E4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766EB2C-C411-A03A-6D85-932C4482F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10A6569-6474-4CC5-5B2F-5E7383F9F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DA614BE-5A7B-FA73-68B3-7E942E57D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E474080-FE73-E0B3-CEEC-90F58E50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6A5AC07-1F4F-7C87-FD20-34498D35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B5BEDA7-8761-A8A3-171A-44D0137A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F6FD8A2-8031-A492-F78A-45883FCE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284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33E768-9624-E941-F7D0-4041E059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A1989D7-D1FE-2E7A-ED42-1539AB2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458113C-1EE8-8740-3089-4158C3E9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1F10E59-9F28-2977-E96E-8531169B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0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635F177-F734-2F50-62EB-5DF85E3D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3830641-5A65-BBD6-6AAD-88B139D2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5171785-99EE-A867-56C8-39694A2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564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3E107E-BD37-5920-6E84-68566F1D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D589FE3-EA94-1F4C-7985-80AE65D03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C493BD8-9CE8-2738-CF29-D7A7106FB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96D26B2-2FA1-19C1-D289-70526361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5FA2EC3-3376-12AA-AA7A-EA6A264A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FB9D320-43D5-2A96-618D-15BA3B58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737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D30A9E-46C2-9072-33A6-20DBB322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D5AD856-9C64-DEF7-1854-74F4F94DB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54147CD-0E77-4CB4-465B-782708B72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FFC120B-A771-7A59-93C3-07A2896D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AA79692-6635-286E-51A6-4AF9A1D0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A9FBC23-CCFA-76F4-C7FE-8763F041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487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CFAB15A-1825-D987-87F5-EADECCC3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ED9BD62-92CD-258F-6E6F-D9EB2831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5A397B-4BD6-D040-881B-9520EFE17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748F5B-1B7E-ED4E-BFE7-9AE019CF6DC6}" type="datetimeFigureOut">
              <a:rPr lang="pl-PL" smtClean="0"/>
              <a:t>12.05.2025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429A324-3854-0250-B09B-11A587E3A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7DF2D1-8E88-C9B1-3138-DB00FA9B0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039F8B-C3ED-C34E-82C0-6536DAEF63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84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5E5874-580C-4E74-2D77-A723E0EEC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Rental</a:t>
            </a:r>
            <a:r>
              <a:rPr lang="pl-PL" dirty="0"/>
              <a:t> </a:t>
            </a:r>
            <a:r>
              <a:rPr lang="pl-PL" dirty="0" err="1"/>
              <a:t>Property</a:t>
            </a:r>
            <a:r>
              <a:rPr lang="pl-PL" dirty="0"/>
              <a:t> </a:t>
            </a:r>
            <a:r>
              <a:rPr lang="pl-PL" dirty="0" err="1"/>
              <a:t>Price</a:t>
            </a:r>
            <a:r>
              <a:rPr lang="pl-PL" dirty="0"/>
              <a:t> </a:t>
            </a:r>
            <a:r>
              <a:rPr lang="pl-PL" dirty="0" err="1"/>
              <a:t>Prediction</a:t>
            </a:r>
            <a:r>
              <a:rPr lang="pl-PL" dirty="0"/>
              <a:t> in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DB56C38-DB03-ECA2-3511-DFD169A1E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007132"/>
          </a:xfrm>
        </p:spPr>
        <p:txBody>
          <a:bodyPr>
            <a:normAutofit/>
          </a:bodyPr>
          <a:lstStyle/>
          <a:p>
            <a:pPr algn="r"/>
            <a:r>
              <a:rPr lang="pl-PL" dirty="0"/>
              <a:t>Igor Hebda</a:t>
            </a:r>
          </a:p>
          <a:p>
            <a:pPr algn="r"/>
            <a:r>
              <a:rPr lang="pl-PL" dirty="0"/>
              <a:t>s34836</a:t>
            </a:r>
          </a:p>
        </p:txBody>
      </p:sp>
    </p:spTree>
    <p:extLst>
      <p:ext uri="{BB962C8B-B14F-4D97-AF65-F5344CB8AC3E}">
        <p14:creationId xmlns:p14="http://schemas.microsoft.com/office/powerpoint/2010/main" val="139601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64CD8-5529-CA2E-D390-49C8CC2E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F16B1FB-D140-A415-F560-29934D5B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56226"/>
            <a:ext cx="10196030" cy="64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9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7A4E67-D267-9F9F-76B7-D1985FDA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Rare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(&lt; 1%)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B545DF-0446-084D-31A6-2845C521E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Column</a:t>
            </a:r>
            <a:r>
              <a:rPr lang="pl-PL" dirty="0"/>
              <a:t>                                   0 </a:t>
            </a:r>
            <a:r>
              <a:rPr lang="pl-PL" dirty="0" err="1"/>
              <a:t>count</a:t>
            </a:r>
            <a:r>
              <a:rPr lang="pl-PL" dirty="0"/>
              <a:t>    1 </a:t>
            </a:r>
            <a:r>
              <a:rPr lang="pl-PL" dirty="0" err="1"/>
              <a:t>count</a:t>
            </a:r>
            <a:r>
              <a:rPr lang="pl-PL" dirty="0"/>
              <a:t>    % of 1s   </a:t>
            </a:r>
          </a:p>
          <a:p>
            <a:pPr marL="0" indent="0">
              <a:buNone/>
            </a:pPr>
            <a:r>
              <a:rPr lang="pl-PL" dirty="0"/>
              <a:t>----------------------------------------------------------------------</a:t>
            </a:r>
          </a:p>
          <a:p>
            <a:pPr marL="0" indent="0">
              <a:buNone/>
            </a:pPr>
            <a:r>
              <a:rPr lang="pl-PL" dirty="0" err="1"/>
              <a:t>district_Rembertów</a:t>
            </a:r>
            <a:r>
              <a:rPr lang="pl-PL" dirty="0"/>
              <a:t>                       5519         8          0.14%</a:t>
            </a:r>
          </a:p>
          <a:p>
            <a:pPr marL="0" indent="0">
              <a:buNone/>
            </a:pPr>
            <a:r>
              <a:rPr lang="pl-PL" dirty="0" err="1"/>
              <a:t>heating_electrical</a:t>
            </a:r>
            <a:r>
              <a:rPr lang="pl-PL" dirty="0"/>
              <a:t>                           5518         9          0.16%</a:t>
            </a:r>
          </a:p>
          <a:p>
            <a:pPr marL="0" indent="0">
              <a:buNone/>
            </a:pPr>
            <a:r>
              <a:rPr lang="pl-PL" dirty="0" err="1"/>
              <a:t>district_Wesoła</a:t>
            </a:r>
            <a:r>
              <a:rPr lang="pl-PL" dirty="0"/>
              <a:t>                                5516       11         0.20%</a:t>
            </a:r>
          </a:p>
          <a:p>
            <a:pPr marL="0" indent="0">
              <a:buNone/>
            </a:pPr>
            <a:r>
              <a:rPr lang="pl-PL" dirty="0"/>
              <a:t>age_pre_1900                                    5511       16         0.29%</a:t>
            </a:r>
          </a:p>
          <a:p>
            <a:pPr marL="0" indent="0">
              <a:buNone/>
            </a:pPr>
            <a:r>
              <a:rPr lang="pl-PL" dirty="0" err="1"/>
              <a:t>two_storey</a:t>
            </a:r>
            <a:r>
              <a:rPr lang="pl-PL" dirty="0"/>
              <a:t>                                          5484       43         0.78%</a:t>
            </a:r>
          </a:p>
          <a:p>
            <a:pPr marL="0" indent="0">
              <a:buNone/>
            </a:pPr>
            <a:r>
              <a:rPr lang="pl-PL" dirty="0" err="1"/>
              <a:t>district_Wawer</a:t>
            </a:r>
            <a:r>
              <a:rPr lang="pl-PL" dirty="0"/>
              <a:t>                                  5483       44         0.80%</a:t>
            </a:r>
          </a:p>
          <a:p>
            <a:pPr marL="0" indent="0">
              <a:buNone/>
            </a:pPr>
            <a:r>
              <a:rPr lang="pl-PL" dirty="0" err="1"/>
              <a:t>district_Unknown</a:t>
            </a:r>
            <a:r>
              <a:rPr lang="pl-PL" dirty="0"/>
              <a:t>                            5480       47         0.85%</a:t>
            </a:r>
          </a:p>
        </p:txBody>
      </p:sp>
    </p:spTree>
    <p:extLst>
      <p:ext uri="{BB962C8B-B14F-4D97-AF65-F5344CB8AC3E}">
        <p14:creationId xmlns:p14="http://schemas.microsoft.com/office/powerpoint/2010/main" val="39733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597D7-5553-6702-C6B8-C263680E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DD0ADF-5C43-2DCF-2C39-00D4BFE3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Uncommon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(1-5%)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13D0DB-9BD8-8D87-2FAE-6587AE14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872"/>
            <a:ext cx="10515600" cy="463003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dirty="0" err="1"/>
              <a:t>Column</a:t>
            </a:r>
            <a:r>
              <a:rPr lang="pl-PL" dirty="0"/>
              <a:t>                                   0 </a:t>
            </a:r>
            <a:r>
              <a:rPr lang="pl-PL" dirty="0" err="1"/>
              <a:t>count</a:t>
            </a:r>
            <a:r>
              <a:rPr lang="pl-PL" dirty="0"/>
              <a:t>    1 </a:t>
            </a:r>
            <a:r>
              <a:rPr lang="pl-PL" dirty="0" err="1"/>
              <a:t>count</a:t>
            </a:r>
            <a:r>
              <a:rPr lang="pl-PL" dirty="0"/>
              <a:t>    % of 1s   </a:t>
            </a:r>
          </a:p>
          <a:p>
            <a:pPr marL="0" indent="0">
              <a:buNone/>
            </a:pPr>
            <a:r>
              <a:rPr lang="pl-PL" dirty="0"/>
              <a:t>----------------------------------------------------------------------</a:t>
            </a:r>
          </a:p>
          <a:p>
            <a:pPr marL="0" indent="0">
              <a:buNone/>
            </a:pPr>
            <a:r>
              <a:rPr lang="pl-PL" dirty="0" err="1"/>
              <a:t>window_aluminium</a:t>
            </a:r>
            <a:r>
              <a:rPr lang="pl-PL" dirty="0"/>
              <a:t>                         5449       78         1.41%</a:t>
            </a:r>
          </a:p>
          <a:p>
            <a:pPr marL="0" indent="0">
              <a:buNone/>
            </a:pPr>
            <a:r>
              <a:rPr lang="pl-PL" dirty="0" err="1"/>
              <a:t>floor_Special</a:t>
            </a:r>
            <a:r>
              <a:rPr lang="pl-PL" dirty="0"/>
              <a:t>                                      5441       86         1.56%</a:t>
            </a:r>
          </a:p>
          <a:p>
            <a:pPr marL="0" indent="0">
              <a:buNone/>
            </a:pPr>
            <a:r>
              <a:rPr lang="pl-PL" dirty="0" err="1"/>
              <a:t>district_Praga</a:t>
            </a:r>
            <a:r>
              <a:rPr lang="pl-PL" dirty="0"/>
              <a:t>-Północ                     5417       110        1.99%</a:t>
            </a:r>
          </a:p>
          <a:p>
            <a:pPr marL="0" indent="0">
              <a:buNone/>
            </a:pPr>
            <a:r>
              <a:rPr lang="pl-PL" dirty="0" err="1"/>
              <a:t>district_Targówek</a:t>
            </a:r>
            <a:r>
              <a:rPr lang="pl-PL" dirty="0"/>
              <a:t>                             5411       116        2.10%</a:t>
            </a:r>
          </a:p>
          <a:p>
            <a:pPr marL="0" indent="0">
              <a:buNone/>
            </a:pPr>
            <a:r>
              <a:rPr lang="pl-PL" dirty="0" err="1"/>
              <a:t>district_Ursus</a:t>
            </a:r>
            <a:r>
              <a:rPr lang="pl-PL" dirty="0"/>
              <a:t>                                    5395       132        2.39%</a:t>
            </a:r>
          </a:p>
          <a:p>
            <a:pPr marL="0" indent="0">
              <a:buNone/>
            </a:pPr>
            <a:r>
              <a:rPr lang="pl-PL" dirty="0" err="1"/>
              <a:t>size_Huge</a:t>
            </a:r>
            <a:r>
              <a:rPr lang="pl-PL" dirty="0"/>
              <a:t>                                            5386       141        2.55%</a:t>
            </a:r>
          </a:p>
          <a:p>
            <a:pPr marL="0" indent="0">
              <a:buNone/>
            </a:pPr>
            <a:r>
              <a:rPr lang="pl-PL" dirty="0" err="1"/>
              <a:t>district_Żoliborz</a:t>
            </a:r>
            <a:r>
              <a:rPr lang="pl-PL" dirty="0"/>
              <a:t>                                5382       145        2.62%</a:t>
            </a:r>
          </a:p>
          <a:p>
            <a:pPr marL="0" indent="0">
              <a:buNone/>
            </a:pPr>
            <a:r>
              <a:rPr lang="pl-PL" dirty="0" err="1"/>
              <a:t>district_Włochy</a:t>
            </a:r>
            <a:r>
              <a:rPr lang="pl-PL" dirty="0"/>
              <a:t>                                 5381       146        2.64%</a:t>
            </a:r>
          </a:p>
          <a:p>
            <a:pPr marL="0" indent="0">
              <a:buNone/>
            </a:pPr>
            <a:r>
              <a:rPr lang="pl-PL" dirty="0" err="1"/>
              <a:t>material_concrete</a:t>
            </a:r>
            <a:r>
              <a:rPr lang="pl-PL" dirty="0"/>
              <a:t>                           5378       149        2.70%</a:t>
            </a:r>
          </a:p>
          <a:p>
            <a:pPr marL="0" indent="0">
              <a:buNone/>
            </a:pPr>
            <a:r>
              <a:rPr lang="pl-PL" dirty="0" err="1"/>
              <a:t>many_rooms</a:t>
            </a:r>
            <a:r>
              <a:rPr lang="pl-PL" dirty="0"/>
              <a:t>                                      5377       150        2.71%</a:t>
            </a:r>
          </a:p>
          <a:p>
            <a:pPr marL="0" indent="0">
              <a:buNone/>
            </a:pPr>
            <a:r>
              <a:rPr lang="pl-PL" dirty="0" err="1"/>
              <a:t>district_Bielany</a:t>
            </a:r>
            <a:r>
              <a:rPr lang="pl-PL" dirty="0"/>
              <a:t>                                 5365       162        2.93%</a:t>
            </a:r>
          </a:p>
        </p:txBody>
      </p:sp>
    </p:spTree>
    <p:extLst>
      <p:ext uri="{BB962C8B-B14F-4D97-AF65-F5344CB8AC3E}">
        <p14:creationId xmlns:p14="http://schemas.microsoft.com/office/powerpoint/2010/main" val="222051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ADBFC-DB7A-514E-1BCF-EB7D6D06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440D17-52BA-BB45-EB11-6E6981CE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Uncommon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(1-5%)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0488A-EEFE-7087-FAF1-62D57A469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872"/>
            <a:ext cx="10628376" cy="48494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dirty="0" err="1"/>
              <a:t>Column</a:t>
            </a:r>
            <a:r>
              <a:rPr lang="pl-PL" dirty="0"/>
              <a:t>                                   0 </a:t>
            </a:r>
            <a:r>
              <a:rPr lang="pl-PL" dirty="0" err="1"/>
              <a:t>count</a:t>
            </a:r>
            <a:r>
              <a:rPr lang="pl-PL" dirty="0"/>
              <a:t>    1 </a:t>
            </a:r>
            <a:r>
              <a:rPr lang="pl-PL" dirty="0" err="1"/>
              <a:t>count</a:t>
            </a:r>
            <a:r>
              <a:rPr lang="pl-PL" dirty="0"/>
              <a:t>    % of 1s   </a:t>
            </a:r>
          </a:p>
          <a:p>
            <a:pPr marL="0" indent="0">
              <a:buNone/>
            </a:pPr>
            <a:r>
              <a:rPr lang="pl-PL" dirty="0"/>
              <a:t>----------------------------------------------------------------------</a:t>
            </a:r>
          </a:p>
          <a:p>
            <a:pPr marL="0" indent="0">
              <a:buNone/>
            </a:pPr>
            <a:r>
              <a:rPr lang="pl-PL" dirty="0" err="1"/>
              <a:t>heating_gas_heating</a:t>
            </a:r>
            <a:r>
              <a:rPr lang="pl-PL" dirty="0"/>
              <a:t>                      5354       173        3.13%</a:t>
            </a:r>
          </a:p>
          <a:p>
            <a:pPr marL="0" indent="0">
              <a:buNone/>
            </a:pPr>
            <a:r>
              <a:rPr lang="pl-PL" dirty="0" err="1"/>
              <a:t>district_Bemowo</a:t>
            </a:r>
            <a:r>
              <a:rPr lang="pl-PL" dirty="0"/>
              <a:t>                              5349       178        3.22%</a:t>
            </a:r>
          </a:p>
          <a:p>
            <a:pPr marL="0" indent="0">
              <a:buNone/>
            </a:pPr>
            <a:r>
              <a:rPr lang="pl-PL" dirty="0" err="1"/>
              <a:t>district_Białołęka</a:t>
            </a:r>
            <a:r>
              <a:rPr lang="pl-PL" dirty="0"/>
              <a:t>                            5329       198        3.58%</a:t>
            </a:r>
          </a:p>
          <a:p>
            <a:pPr marL="0" indent="0">
              <a:buNone/>
            </a:pPr>
            <a:r>
              <a:rPr lang="pl-PL" dirty="0" err="1"/>
              <a:t>district_Ochota</a:t>
            </a:r>
            <a:r>
              <a:rPr lang="pl-PL" dirty="0"/>
              <a:t>                                5327       200        3.62%</a:t>
            </a:r>
          </a:p>
          <a:p>
            <a:pPr marL="0" indent="0">
              <a:buNone/>
            </a:pPr>
            <a:r>
              <a:rPr lang="pl-PL" dirty="0" err="1"/>
              <a:t>material_concrete_plate</a:t>
            </a:r>
            <a:r>
              <a:rPr lang="pl-PL" dirty="0"/>
              <a:t>              5325       202        3.65%</a:t>
            </a:r>
          </a:p>
          <a:p>
            <a:pPr marL="0" indent="0">
              <a:buNone/>
            </a:pPr>
            <a:r>
              <a:rPr lang="pl-PL" dirty="0" err="1"/>
              <a:t>district_Ursynów</a:t>
            </a:r>
            <a:r>
              <a:rPr lang="pl-PL" dirty="0"/>
              <a:t>                              5307       220        3.98%</a:t>
            </a:r>
          </a:p>
          <a:p>
            <a:pPr marL="0" indent="0">
              <a:buNone/>
            </a:pPr>
            <a:r>
              <a:rPr lang="pl-PL" dirty="0" err="1"/>
              <a:t>roller_shutters</a:t>
            </a:r>
            <a:r>
              <a:rPr lang="pl-PL" dirty="0"/>
              <a:t>                                  5301       226        4.09%</a:t>
            </a:r>
          </a:p>
          <a:p>
            <a:pPr marL="0" indent="0">
              <a:buNone/>
            </a:pPr>
            <a:r>
              <a:rPr lang="pl-PL" dirty="0"/>
              <a:t>age_1980_1999                                5297       230        4.16%</a:t>
            </a:r>
          </a:p>
          <a:p>
            <a:pPr marL="0" indent="0">
              <a:buNone/>
            </a:pPr>
            <a:r>
              <a:rPr lang="pl-PL" dirty="0" err="1"/>
              <a:t>district_Other</a:t>
            </a:r>
            <a:r>
              <a:rPr lang="pl-PL" dirty="0"/>
              <a:t>                                    5278       249        4.51%</a:t>
            </a:r>
          </a:p>
          <a:p>
            <a:pPr marL="0" indent="0">
              <a:buNone/>
            </a:pPr>
            <a:r>
              <a:rPr lang="pl-PL" dirty="0" err="1"/>
              <a:t>height_low_rise</a:t>
            </a:r>
            <a:r>
              <a:rPr lang="pl-PL" dirty="0"/>
              <a:t>                                 5262       265        4.79%</a:t>
            </a:r>
          </a:p>
          <a:p>
            <a:pPr marL="0" indent="0">
              <a:buNone/>
            </a:pPr>
            <a:r>
              <a:rPr lang="pl-PL" dirty="0"/>
              <a:t>age_1900_1949                                 5259       268        4.85%</a:t>
            </a:r>
          </a:p>
          <a:p>
            <a:pPr marL="0" indent="0">
              <a:buNone/>
            </a:pPr>
            <a:r>
              <a:rPr lang="pl-PL" dirty="0" err="1"/>
              <a:t>district_Wilanów</a:t>
            </a:r>
            <a:r>
              <a:rPr lang="pl-PL" dirty="0"/>
              <a:t>                              5254       273        4.94%</a:t>
            </a:r>
          </a:p>
        </p:txBody>
      </p:sp>
    </p:spTree>
    <p:extLst>
      <p:ext uri="{BB962C8B-B14F-4D97-AF65-F5344CB8AC3E}">
        <p14:creationId xmlns:p14="http://schemas.microsoft.com/office/powerpoint/2010/main" val="242855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42B0E-EB31-193F-1708-9CA4D9684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D638FA-B5D1-CAE5-380F-98DFCBE8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analysis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684EAB-05FD-7482-D237-7695A47B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872"/>
            <a:ext cx="10628376" cy="4849495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heating_Other</a:t>
            </a:r>
            <a:r>
              <a:rPr lang="pl-PL" dirty="0"/>
              <a:t> 22.71, </a:t>
            </a:r>
            <a:r>
              <a:rPr lang="pl-PL" dirty="0" err="1"/>
              <a:t>heating_electrical</a:t>
            </a:r>
            <a:r>
              <a:rPr lang="pl-PL" dirty="0"/>
              <a:t> 0.16% , </a:t>
            </a:r>
            <a:r>
              <a:rPr lang="pl-PL" dirty="0" err="1"/>
              <a:t>heating_gas_heating</a:t>
            </a:r>
            <a:r>
              <a:rPr lang="pl-PL" dirty="0"/>
              <a:t> 3.13% and </a:t>
            </a:r>
            <a:r>
              <a:rPr lang="pl-PL" dirty="0" err="1"/>
              <a:t>heating_urban</a:t>
            </a:r>
            <a:r>
              <a:rPr lang="pl-PL" dirty="0"/>
              <a:t> 74.00%. </a:t>
            </a:r>
            <a:r>
              <a:rPr lang="pl-PL" dirty="0" err="1"/>
              <a:t>Lets</a:t>
            </a:r>
            <a:r>
              <a:rPr lang="pl-PL" dirty="0"/>
              <a:t> </a:t>
            </a:r>
            <a:r>
              <a:rPr lang="pl-PL" dirty="0" err="1"/>
              <a:t>combine</a:t>
            </a:r>
            <a:r>
              <a:rPr lang="pl-PL" dirty="0"/>
              <a:t> </a:t>
            </a:r>
            <a:r>
              <a:rPr lang="pl-PL" dirty="0" err="1"/>
              <a:t>heating_Other</a:t>
            </a:r>
            <a:r>
              <a:rPr lang="pl-PL" dirty="0"/>
              <a:t>, </a:t>
            </a:r>
            <a:r>
              <a:rPr lang="pl-PL" dirty="0" err="1"/>
              <a:t>heating_electrical</a:t>
            </a:r>
            <a:r>
              <a:rPr lang="pl-PL" dirty="0"/>
              <a:t>, </a:t>
            </a:r>
            <a:r>
              <a:rPr lang="pl-PL" dirty="0" err="1"/>
              <a:t>heating_gas_heating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heating_combined_other</a:t>
            </a:r>
            <a:r>
              <a:rPr lang="pl-PL" dirty="0"/>
              <a:t>.</a:t>
            </a:r>
          </a:p>
          <a:p>
            <a:pPr marL="514350" indent="-514350">
              <a:buAutoNum type="arabicPeriod"/>
            </a:pP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age_pre_1900 0.29%. </a:t>
            </a:r>
            <a:r>
              <a:rPr lang="pl-PL" dirty="0" err="1"/>
              <a:t>Lets</a:t>
            </a:r>
            <a:r>
              <a:rPr lang="pl-PL" dirty="0"/>
              <a:t> </a:t>
            </a:r>
            <a:r>
              <a:rPr lang="pl-PL" dirty="0" err="1"/>
              <a:t>combine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with age_1900_1949.</a:t>
            </a:r>
          </a:p>
          <a:p>
            <a:pPr marL="514350" indent="-514350">
              <a:buAutoNum type="arabicPeriod"/>
            </a:pPr>
            <a:r>
              <a:rPr lang="pl-PL" dirty="0" err="1"/>
              <a:t>Column</a:t>
            </a:r>
            <a:r>
              <a:rPr lang="pl-PL" dirty="0"/>
              <a:t> </a:t>
            </a:r>
            <a:r>
              <a:rPr lang="pl-PL" dirty="0" err="1"/>
              <a:t>two_storey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0.78%. </a:t>
            </a:r>
            <a:r>
              <a:rPr lang="pl-PL" dirty="0" err="1"/>
              <a:t>Lets</a:t>
            </a:r>
            <a:r>
              <a:rPr lang="pl-PL" dirty="0"/>
              <a:t> drop </a:t>
            </a:r>
            <a:r>
              <a:rPr lang="pl-PL" dirty="0" err="1"/>
              <a:t>it</a:t>
            </a:r>
            <a:r>
              <a:rPr lang="pl-PL" dirty="0"/>
              <a:t>.</a:t>
            </a:r>
          </a:p>
          <a:p>
            <a:pPr marL="514350" indent="-514350">
              <a:buAutoNum type="arabicPeriod"/>
            </a:pPr>
            <a:r>
              <a:rPr lang="pl-PL" dirty="0"/>
              <a:t>We </a:t>
            </a:r>
            <a:r>
              <a:rPr lang="pl-PL" dirty="0" err="1"/>
              <a:t>have</a:t>
            </a:r>
            <a:r>
              <a:rPr lang="pl-PL" dirty="0"/>
              <a:t>: </a:t>
            </a:r>
            <a:r>
              <a:rPr lang="pl-PL" dirty="0" err="1"/>
              <a:t>district_Rembertów</a:t>
            </a:r>
            <a:r>
              <a:rPr lang="pl-PL" dirty="0"/>
              <a:t> 0.14%, </a:t>
            </a:r>
            <a:r>
              <a:rPr lang="pl-PL" dirty="0" err="1"/>
              <a:t>district_Wesoła</a:t>
            </a:r>
            <a:r>
              <a:rPr lang="pl-PL" dirty="0"/>
              <a:t> 0.20%, </a:t>
            </a:r>
            <a:r>
              <a:rPr lang="pl-PL" dirty="0" err="1"/>
              <a:t>district_Wawer</a:t>
            </a:r>
            <a:r>
              <a:rPr lang="pl-PL" dirty="0"/>
              <a:t> 0.80%, </a:t>
            </a:r>
            <a:r>
              <a:rPr lang="pl-PL" dirty="0" err="1"/>
              <a:t>district_Unknown</a:t>
            </a:r>
            <a:r>
              <a:rPr lang="pl-PL" dirty="0"/>
              <a:t> 0.85%. </a:t>
            </a:r>
            <a:r>
              <a:rPr lang="pl-PL" dirty="0" err="1"/>
              <a:t>Lets</a:t>
            </a:r>
            <a:r>
              <a:rPr lang="pl-PL" dirty="0"/>
              <a:t> </a:t>
            </a:r>
            <a:r>
              <a:rPr lang="pl-PL" dirty="0" err="1"/>
              <a:t>combine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to </a:t>
            </a:r>
            <a:r>
              <a:rPr lang="pl-PL" dirty="0" err="1"/>
              <a:t>district_other</a:t>
            </a:r>
            <a:r>
              <a:rPr lang="pl-PL" dirty="0"/>
              <a:t>.</a:t>
            </a:r>
          </a:p>
          <a:p>
            <a:pPr marL="514350" indent="-514350">
              <a:buAutoNum type="arabicPeriod"/>
            </a:pPr>
            <a:r>
              <a:rPr lang="pl-PL" dirty="0"/>
              <a:t>We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window_aluminium</a:t>
            </a:r>
            <a:r>
              <a:rPr lang="pl-PL" dirty="0"/>
              <a:t> 1.41%. </a:t>
            </a:r>
            <a:r>
              <a:rPr lang="pl-PL" dirty="0" err="1"/>
              <a:t>Lets</a:t>
            </a:r>
            <a:r>
              <a:rPr lang="pl-PL" dirty="0"/>
              <a:t> </a:t>
            </a:r>
            <a:r>
              <a:rPr lang="pl-PL" dirty="0" err="1"/>
              <a:t>combine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with </a:t>
            </a:r>
            <a:r>
              <a:rPr lang="pl-PL" dirty="0" err="1"/>
              <a:t>window_other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628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FD214-7A97-4645-45E9-67896621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267A3D-AFE9-7D42-1365-F43828D6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Outcome</a:t>
            </a:r>
            <a:r>
              <a:rPr lang="pl-PL" dirty="0"/>
              <a:t> of </a:t>
            </a:r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analysis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16EF75-7DC7-0B0E-2635-91C86E254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872"/>
            <a:ext cx="10628376" cy="484949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dirty="0" err="1"/>
              <a:t>Column</a:t>
            </a:r>
            <a:r>
              <a:rPr lang="pl-PL" dirty="0"/>
              <a:t>                                   0 </a:t>
            </a:r>
            <a:r>
              <a:rPr lang="pl-PL" dirty="0" err="1"/>
              <a:t>count</a:t>
            </a:r>
            <a:r>
              <a:rPr lang="pl-PL" dirty="0"/>
              <a:t>    1 </a:t>
            </a:r>
            <a:r>
              <a:rPr lang="pl-PL" dirty="0" err="1"/>
              <a:t>count</a:t>
            </a:r>
            <a:r>
              <a:rPr lang="pl-PL" dirty="0"/>
              <a:t>    % of 1s   </a:t>
            </a:r>
          </a:p>
          <a:p>
            <a:pPr marL="0" indent="0">
              <a:buNone/>
            </a:pPr>
            <a:r>
              <a:rPr lang="pl-PL" dirty="0"/>
              <a:t>----------------------------------------------------------------------</a:t>
            </a:r>
          </a:p>
          <a:p>
            <a:pPr marL="0" indent="0">
              <a:buNone/>
            </a:pPr>
            <a:r>
              <a:rPr lang="pl-PL" dirty="0" err="1"/>
              <a:t>floor_Special</a:t>
            </a:r>
            <a:r>
              <a:rPr lang="pl-PL" dirty="0"/>
              <a:t>                                     5441       86         1.56%</a:t>
            </a:r>
          </a:p>
          <a:p>
            <a:pPr marL="0" indent="0">
              <a:buNone/>
            </a:pPr>
            <a:r>
              <a:rPr lang="pl-PL" dirty="0" err="1"/>
              <a:t>district_Praga</a:t>
            </a:r>
            <a:r>
              <a:rPr lang="pl-PL" dirty="0"/>
              <a:t>-Północ                    5417       110        1.99%</a:t>
            </a:r>
          </a:p>
          <a:p>
            <a:pPr marL="0" indent="0">
              <a:buNone/>
            </a:pPr>
            <a:r>
              <a:rPr lang="pl-PL" dirty="0" err="1"/>
              <a:t>district_other</a:t>
            </a:r>
            <a:r>
              <a:rPr lang="pl-PL" dirty="0"/>
              <a:t>                                     5417       110        1.99%</a:t>
            </a:r>
          </a:p>
          <a:p>
            <a:pPr marL="0" indent="0">
              <a:buNone/>
            </a:pPr>
            <a:r>
              <a:rPr lang="pl-PL" dirty="0" err="1"/>
              <a:t>district_Targówek</a:t>
            </a:r>
            <a:r>
              <a:rPr lang="pl-PL" dirty="0"/>
              <a:t>                            5411       116        2.10%</a:t>
            </a:r>
          </a:p>
          <a:p>
            <a:pPr marL="0" indent="0">
              <a:buNone/>
            </a:pPr>
            <a:r>
              <a:rPr lang="pl-PL" dirty="0" err="1"/>
              <a:t>district_Ursus</a:t>
            </a:r>
            <a:r>
              <a:rPr lang="pl-PL" dirty="0"/>
              <a:t>                                   5395       132        2.39%</a:t>
            </a:r>
          </a:p>
          <a:p>
            <a:pPr marL="0" indent="0">
              <a:buNone/>
            </a:pPr>
            <a:r>
              <a:rPr lang="pl-PL" dirty="0" err="1"/>
              <a:t>size_Huge</a:t>
            </a:r>
            <a:r>
              <a:rPr lang="pl-PL" dirty="0"/>
              <a:t>                                           5386       141        2.55%</a:t>
            </a:r>
          </a:p>
          <a:p>
            <a:pPr marL="0" indent="0">
              <a:buNone/>
            </a:pPr>
            <a:r>
              <a:rPr lang="pl-PL" dirty="0" err="1"/>
              <a:t>district_Żoliborz</a:t>
            </a:r>
            <a:r>
              <a:rPr lang="pl-PL" dirty="0"/>
              <a:t>                               5382       145        2.62%</a:t>
            </a:r>
          </a:p>
          <a:p>
            <a:pPr marL="0" indent="0">
              <a:buNone/>
            </a:pPr>
            <a:r>
              <a:rPr lang="pl-PL" dirty="0" err="1"/>
              <a:t>district_Włochy</a:t>
            </a:r>
            <a:r>
              <a:rPr lang="pl-PL" dirty="0"/>
              <a:t>                               5381       146        2.64%</a:t>
            </a:r>
          </a:p>
          <a:p>
            <a:pPr marL="0" indent="0">
              <a:buNone/>
            </a:pPr>
            <a:r>
              <a:rPr lang="pl-PL" dirty="0" err="1"/>
              <a:t>material_concrete</a:t>
            </a:r>
            <a:r>
              <a:rPr lang="pl-PL" dirty="0"/>
              <a:t>                         5378       149        2.70%</a:t>
            </a:r>
          </a:p>
          <a:p>
            <a:pPr marL="0" indent="0">
              <a:buNone/>
            </a:pPr>
            <a:r>
              <a:rPr lang="pl-PL" dirty="0" err="1"/>
              <a:t>many_rooms</a:t>
            </a:r>
            <a:r>
              <a:rPr lang="pl-PL" dirty="0"/>
              <a:t>                                    5377       150        2.71%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62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0ACFD-69A4-98FD-8E70-71822A13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A991E1-C043-1644-2F8A-00AB53C1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Correlation</a:t>
            </a:r>
            <a:r>
              <a:rPr lang="pl-PL" dirty="0"/>
              <a:t> </a:t>
            </a:r>
            <a:r>
              <a:rPr lang="pl-PL" dirty="0" err="1"/>
              <a:t>analysis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946B0F-87B2-28C1-714F-D89C20938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872"/>
            <a:ext cx="10628376" cy="484949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dirty="0" err="1"/>
              <a:t>construction_ready_to_use</a:t>
            </a:r>
            <a:r>
              <a:rPr lang="pl-PL" dirty="0"/>
              <a:t>  </a:t>
            </a:r>
            <a:r>
              <a:rPr lang="pl-PL" dirty="0" err="1"/>
              <a:t>construction_Other</a:t>
            </a:r>
            <a:r>
              <a:rPr lang="pl-PL" dirty="0"/>
              <a:t>      1.000000</a:t>
            </a:r>
          </a:p>
          <a:p>
            <a:pPr marL="0" indent="0">
              <a:buNone/>
            </a:pPr>
            <a:r>
              <a:rPr lang="pl-PL" dirty="0" err="1"/>
              <a:t>heating_combined_other</a:t>
            </a:r>
            <a:r>
              <a:rPr lang="pl-PL" dirty="0"/>
              <a:t>     </a:t>
            </a:r>
            <a:r>
              <a:rPr lang="pl-PL" dirty="0" err="1"/>
              <a:t>heating_urban</a:t>
            </a:r>
            <a:r>
              <a:rPr lang="pl-PL" dirty="0"/>
              <a:t>                   1.000000</a:t>
            </a:r>
          </a:p>
          <a:p>
            <a:pPr marL="0" indent="0">
              <a:buNone/>
            </a:pPr>
            <a:r>
              <a:rPr lang="pl-PL" dirty="0" err="1"/>
              <a:t>user_type_private_owner</a:t>
            </a:r>
            <a:r>
              <a:rPr lang="pl-PL" dirty="0"/>
              <a:t>    </a:t>
            </a:r>
            <a:r>
              <a:rPr lang="pl-PL" dirty="0" err="1"/>
              <a:t>user_type_agency</a:t>
            </a:r>
            <a:r>
              <a:rPr lang="pl-PL" dirty="0"/>
              <a:t>            1.000000</a:t>
            </a:r>
          </a:p>
          <a:p>
            <a:pPr marL="0" indent="0">
              <a:buNone/>
            </a:pPr>
            <a:r>
              <a:rPr lang="pl-PL" dirty="0" err="1"/>
              <a:t>material_brick</a:t>
            </a:r>
            <a:r>
              <a:rPr lang="pl-PL" dirty="0"/>
              <a:t>             </a:t>
            </a:r>
            <a:r>
              <a:rPr lang="pl-PL" dirty="0" err="1"/>
              <a:t>material_Other</a:t>
            </a:r>
            <a:r>
              <a:rPr lang="pl-PL" dirty="0"/>
              <a:t>                                0.862328</a:t>
            </a:r>
          </a:p>
          <a:p>
            <a:pPr marL="0" indent="0">
              <a:buNone/>
            </a:pPr>
            <a:r>
              <a:rPr lang="pl-PL" dirty="0" err="1"/>
              <a:t>price_per_room</a:t>
            </a:r>
            <a:r>
              <a:rPr lang="pl-PL" dirty="0"/>
              <a:t>             </a:t>
            </a:r>
            <a:r>
              <a:rPr lang="pl-PL" dirty="0" err="1"/>
              <a:t>price_per_sqm</a:t>
            </a:r>
            <a:r>
              <a:rPr lang="pl-PL" dirty="0"/>
              <a:t>                              0.830368</a:t>
            </a:r>
          </a:p>
          <a:p>
            <a:pPr marL="0" indent="0">
              <a:buNone/>
            </a:pPr>
            <a:r>
              <a:rPr lang="pl-PL" dirty="0" err="1"/>
              <a:t>rooms_num</a:t>
            </a:r>
            <a:r>
              <a:rPr lang="pl-PL" dirty="0"/>
              <a:t>                  </a:t>
            </a:r>
            <a:r>
              <a:rPr lang="pl-PL" dirty="0" err="1"/>
              <a:t>area</a:t>
            </a:r>
            <a:r>
              <a:rPr lang="pl-PL" dirty="0"/>
              <a:t>                                                       0.821654</a:t>
            </a:r>
          </a:p>
          <a:p>
            <a:pPr marL="0" indent="0">
              <a:buNone/>
            </a:pPr>
            <a:r>
              <a:rPr lang="pl-PL" dirty="0" err="1"/>
              <a:t>oven</a:t>
            </a:r>
            <a:r>
              <a:rPr lang="pl-PL" dirty="0"/>
              <a:t>                       </a:t>
            </a:r>
            <a:r>
              <a:rPr lang="pl-PL" dirty="0" err="1"/>
              <a:t>fridge</a:t>
            </a:r>
            <a:r>
              <a:rPr lang="pl-PL" dirty="0"/>
              <a:t>                                                               0.816529</a:t>
            </a:r>
          </a:p>
          <a:p>
            <a:pPr marL="0" indent="0">
              <a:buNone/>
            </a:pPr>
            <a:r>
              <a:rPr lang="pl-PL" dirty="0" err="1"/>
              <a:t>washing_machine</a:t>
            </a:r>
            <a:r>
              <a:rPr lang="pl-PL" dirty="0"/>
              <a:t>            </a:t>
            </a:r>
            <a:r>
              <a:rPr lang="pl-PL" dirty="0" err="1"/>
              <a:t>fridge</a:t>
            </a:r>
            <a:r>
              <a:rPr lang="pl-PL" dirty="0"/>
              <a:t>                                               0.806308</a:t>
            </a:r>
          </a:p>
          <a:p>
            <a:pPr marL="0" indent="0">
              <a:buNone/>
            </a:pPr>
            <a:r>
              <a:rPr lang="pl-PL" dirty="0" err="1"/>
              <a:t>amenities_score</a:t>
            </a:r>
            <a:r>
              <a:rPr lang="pl-PL" dirty="0"/>
              <a:t>            </a:t>
            </a:r>
            <a:r>
              <a:rPr lang="pl-PL" dirty="0" err="1"/>
              <a:t>oven</a:t>
            </a:r>
            <a:r>
              <a:rPr lang="pl-PL" dirty="0"/>
              <a:t>                                                    0.786751</a:t>
            </a:r>
          </a:p>
          <a:p>
            <a:pPr marL="0" indent="0">
              <a:buNone/>
            </a:pPr>
            <a:r>
              <a:rPr lang="pl-PL" dirty="0" err="1"/>
              <a:t>floor_numeric</a:t>
            </a:r>
            <a:r>
              <a:rPr lang="pl-PL" dirty="0"/>
              <a:t>              </a:t>
            </a:r>
            <a:r>
              <a:rPr lang="pl-PL" dirty="0" err="1"/>
              <a:t>floor_VeryHigh</a:t>
            </a:r>
            <a:r>
              <a:rPr lang="pl-PL" dirty="0"/>
              <a:t>                                   0.785706</a:t>
            </a:r>
          </a:p>
          <a:p>
            <a:pPr marL="0" indent="0">
              <a:buNone/>
            </a:pPr>
            <a:r>
              <a:rPr lang="pl-PL" dirty="0" err="1"/>
              <a:t>price_per_room</a:t>
            </a:r>
            <a:r>
              <a:rPr lang="pl-PL" dirty="0"/>
              <a:t>             </a:t>
            </a:r>
            <a:r>
              <a:rPr lang="pl-PL" dirty="0" err="1"/>
              <a:t>total_price</a:t>
            </a:r>
            <a:r>
              <a:rPr lang="pl-PL" dirty="0"/>
              <a:t>                                         0.770090</a:t>
            </a:r>
          </a:p>
          <a:p>
            <a:pPr marL="0" indent="0">
              <a:buNone/>
            </a:pPr>
            <a:r>
              <a:rPr lang="pl-PL" dirty="0" err="1"/>
              <a:t>window_plastic</a:t>
            </a:r>
            <a:r>
              <a:rPr lang="pl-PL" dirty="0"/>
              <a:t>             </a:t>
            </a:r>
            <a:r>
              <a:rPr lang="pl-PL" dirty="0" err="1"/>
              <a:t>window_Other</a:t>
            </a:r>
            <a:r>
              <a:rPr lang="pl-PL" dirty="0"/>
              <a:t>                                  0.766108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8638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E898C-D3A4-F749-2600-D44D78ACB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2A6B0B-12CB-AD19-95B9-AC921CA8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Correlation</a:t>
            </a:r>
            <a:r>
              <a:rPr lang="pl-PL" dirty="0"/>
              <a:t> </a:t>
            </a:r>
            <a:r>
              <a:rPr lang="pl-PL" dirty="0" err="1"/>
              <a:t>analysis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B8D953-395D-5B35-36C4-9C53BD000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872"/>
            <a:ext cx="10628376" cy="484949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pl-PL" dirty="0" err="1"/>
              <a:t>Dropping</a:t>
            </a:r>
            <a:r>
              <a:rPr lang="pl-PL" dirty="0"/>
              <a:t> </a:t>
            </a:r>
            <a:r>
              <a:rPr lang="pl-PL" dirty="0" err="1"/>
              <a:t>redundant</a:t>
            </a:r>
            <a:r>
              <a:rPr lang="pl-PL" dirty="0"/>
              <a:t> </a:t>
            </a:r>
            <a:r>
              <a:rPr lang="pl-PL" dirty="0" err="1"/>
              <a:t>columns</a:t>
            </a:r>
            <a:r>
              <a:rPr lang="pl-PL" dirty="0"/>
              <a:t> ['</a:t>
            </a:r>
            <a:r>
              <a:rPr lang="pl-PL" dirty="0" err="1"/>
              <a:t>construction_Other</a:t>
            </a:r>
            <a:r>
              <a:rPr lang="pl-PL" dirty="0"/>
              <a:t>', '</a:t>
            </a:r>
            <a:r>
              <a:rPr lang="pl-PL" dirty="0" err="1"/>
              <a:t>heating_combined_other</a:t>
            </a:r>
            <a:r>
              <a:rPr lang="pl-PL" dirty="0"/>
              <a:t>', '</a:t>
            </a:r>
            <a:r>
              <a:rPr lang="pl-PL" dirty="0" err="1"/>
              <a:t>user_type_private_owner</a:t>
            </a:r>
            <a:r>
              <a:rPr lang="pl-PL" dirty="0"/>
              <a:t>', '</a:t>
            </a:r>
            <a:r>
              <a:rPr lang="pl-PL" dirty="0" err="1"/>
              <a:t>material_Other</a:t>
            </a:r>
            <a:r>
              <a:rPr lang="pl-PL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801468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12F6A-8BAC-9557-0C47-4124B154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A823DEB2-D2B8-1DF0-CAFB-11E92C50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264" y="400201"/>
            <a:ext cx="7772400" cy="61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56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F61AAA6-6BF5-890A-3D7D-87E15B9B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88" y="0"/>
            <a:ext cx="7097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7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A9E78-644D-BECB-6719-FFD8470F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1. </a:t>
            </a:r>
            <a:r>
              <a:rPr lang="pl-PL" dirty="0" err="1"/>
              <a:t>Goal</a:t>
            </a:r>
            <a:r>
              <a:rPr lang="pl-PL" dirty="0"/>
              <a:t> Definition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E60EA9D-7324-3FAA-1DC9-26051E2F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 err="1"/>
              <a:t>Create</a:t>
            </a:r>
            <a:r>
              <a:rPr lang="pl-PL" dirty="0"/>
              <a:t> a </a:t>
            </a:r>
            <a:r>
              <a:rPr lang="pl-PL" dirty="0" err="1"/>
              <a:t>machine</a:t>
            </a:r>
            <a:r>
              <a:rPr lang="pl-PL" dirty="0"/>
              <a:t> learning model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predicts</a:t>
            </a:r>
            <a:r>
              <a:rPr lang="pl-PL" dirty="0"/>
              <a:t> </a:t>
            </a:r>
            <a:r>
              <a:rPr lang="pl-PL" dirty="0" err="1"/>
              <a:t>monthly</a:t>
            </a:r>
            <a:r>
              <a:rPr lang="pl-PL" dirty="0"/>
              <a:t> </a:t>
            </a:r>
            <a:r>
              <a:rPr lang="pl-PL" dirty="0" err="1"/>
              <a:t>rental</a:t>
            </a:r>
            <a:r>
              <a:rPr lang="pl-PL" dirty="0"/>
              <a:t> </a:t>
            </a:r>
            <a:r>
              <a:rPr lang="pl-PL" dirty="0" err="1"/>
              <a:t>prices</a:t>
            </a:r>
            <a:r>
              <a:rPr lang="pl-PL" dirty="0"/>
              <a:t> for </a:t>
            </a:r>
            <a:r>
              <a:rPr lang="pl-PL" dirty="0" err="1"/>
              <a:t>apartments</a:t>
            </a:r>
            <a:r>
              <a:rPr lang="pl-PL" dirty="0"/>
              <a:t> in </a:t>
            </a:r>
            <a:r>
              <a:rPr lang="pl-PL" dirty="0" err="1"/>
              <a:t>Warsaw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property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and  </a:t>
            </a:r>
            <a:r>
              <a:rPr lang="pl-PL" dirty="0" err="1"/>
              <a:t>location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Motivation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r>
              <a:rPr lang="pl-PL" dirty="0"/>
              <a:t>The model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tenants</a:t>
            </a:r>
            <a:r>
              <a:rPr lang="pl-PL" dirty="0"/>
              <a:t> </a:t>
            </a:r>
            <a:r>
              <a:rPr lang="pl-PL" dirty="0" err="1"/>
              <a:t>identify</a:t>
            </a:r>
            <a:r>
              <a:rPr lang="pl-PL" dirty="0"/>
              <a:t> fair </a:t>
            </a:r>
            <a:r>
              <a:rPr lang="pl-PL" dirty="0" err="1"/>
              <a:t>rental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, </a:t>
            </a:r>
            <a:r>
              <a:rPr lang="pl-PL" dirty="0" err="1"/>
              <a:t>assist</a:t>
            </a:r>
            <a:r>
              <a:rPr lang="pl-PL" dirty="0"/>
              <a:t> </a:t>
            </a:r>
            <a:r>
              <a:rPr lang="pl-PL" dirty="0" err="1"/>
              <a:t>landlords</a:t>
            </a:r>
            <a:r>
              <a:rPr lang="pl-PL" dirty="0"/>
              <a:t> in </a:t>
            </a:r>
            <a:r>
              <a:rPr lang="pl-PL" dirty="0" err="1"/>
              <a:t>setting</a:t>
            </a:r>
            <a:r>
              <a:rPr lang="pl-PL" dirty="0"/>
              <a:t> </a:t>
            </a:r>
            <a:r>
              <a:rPr lang="pl-PL" dirty="0" err="1"/>
              <a:t>competitive</a:t>
            </a:r>
            <a:r>
              <a:rPr lang="pl-PL" dirty="0"/>
              <a:t> </a:t>
            </a:r>
            <a:r>
              <a:rPr lang="pl-PL" dirty="0" err="1"/>
              <a:t>prices</a:t>
            </a:r>
            <a:r>
              <a:rPr lang="pl-PL" dirty="0"/>
              <a:t>, and </a:t>
            </a:r>
            <a:r>
              <a:rPr lang="pl-PL" dirty="0" err="1"/>
              <a:t>provide</a:t>
            </a:r>
            <a:r>
              <a:rPr lang="pl-PL" dirty="0"/>
              <a:t> real </a:t>
            </a:r>
            <a:r>
              <a:rPr lang="pl-PL" dirty="0" err="1"/>
              <a:t>estate</a:t>
            </a:r>
            <a:r>
              <a:rPr lang="pl-PL" dirty="0"/>
              <a:t> </a:t>
            </a:r>
            <a:r>
              <a:rPr lang="pl-PL" dirty="0" err="1"/>
              <a:t>professionals</a:t>
            </a:r>
            <a:r>
              <a:rPr lang="pl-PL" dirty="0"/>
              <a:t> with data-</a:t>
            </a:r>
            <a:r>
              <a:rPr lang="pl-PL" dirty="0" err="1"/>
              <a:t>driven</a:t>
            </a:r>
            <a:r>
              <a:rPr lang="pl-PL" dirty="0"/>
              <a:t> </a:t>
            </a:r>
            <a:r>
              <a:rPr lang="pl-PL" dirty="0" err="1"/>
              <a:t>insights</a:t>
            </a:r>
            <a:r>
              <a:rPr lang="pl-PL" dirty="0"/>
              <a:t> for the </a:t>
            </a:r>
            <a:r>
              <a:rPr lang="pl-PL" dirty="0" err="1"/>
              <a:t>Warsaw</a:t>
            </a:r>
            <a:r>
              <a:rPr lang="pl-PL" dirty="0"/>
              <a:t> </a:t>
            </a:r>
            <a:r>
              <a:rPr lang="pl-PL" dirty="0" err="1"/>
              <a:t>rental</a:t>
            </a:r>
            <a:r>
              <a:rPr lang="pl-PL" dirty="0"/>
              <a:t> market.</a:t>
            </a:r>
          </a:p>
        </p:txBody>
      </p:sp>
    </p:spTree>
    <p:extLst>
      <p:ext uri="{BB962C8B-B14F-4D97-AF65-F5344CB8AC3E}">
        <p14:creationId xmlns:p14="http://schemas.microsoft.com/office/powerpoint/2010/main" val="113935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582D9-848E-241D-8381-6C5F78A7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A657580-4277-049B-A49E-9867CA20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88" y="0"/>
            <a:ext cx="7097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7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AD194C3-AE96-B564-2469-55302DB8C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1208"/>
            <a:ext cx="10515600" cy="5655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Amenity</a:t>
            </a:r>
            <a:r>
              <a:rPr lang="pl-PL" dirty="0"/>
              <a:t> </a:t>
            </a:r>
            <a:r>
              <a:rPr lang="pl-PL" dirty="0" err="1"/>
              <a:t>groupings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correlation</a:t>
            </a:r>
            <a:r>
              <a:rPr lang="pl-PL" dirty="0"/>
              <a:t> </a:t>
            </a:r>
            <a:r>
              <a:rPr lang="pl-PL" dirty="0" err="1"/>
              <a:t>patterns</a:t>
            </a:r>
            <a:r>
              <a:rPr lang="pl-PL" dirty="0"/>
              <a:t>:</a:t>
            </a:r>
          </a:p>
          <a:p>
            <a:r>
              <a:rPr lang="pl-PL" dirty="0" err="1"/>
              <a:t>kitchen_furniture_amenities</a:t>
            </a:r>
            <a:r>
              <a:rPr lang="pl-PL" dirty="0"/>
              <a:t> : </a:t>
            </a:r>
            <a:r>
              <a:rPr lang="pl-PL" dirty="0" err="1"/>
              <a:t>washing_machine</a:t>
            </a:r>
            <a:r>
              <a:rPr lang="pl-PL" dirty="0"/>
              <a:t>, </a:t>
            </a:r>
            <a:r>
              <a:rPr lang="pl-PL" dirty="0" err="1"/>
              <a:t>oven</a:t>
            </a:r>
            <a:r>
              <a:rPr lang="pl-PL" dirty="0"/>
              <a:t>, </a:t>
            </a:r>
            <a:r>
              <a:rPr lang="pl-PL" dirty="0" err="1"/>
              <a:t>fridge</a:t>
            </a:r>
            <a:r>
              <a:rPr lang="pl-PL" dirty="0"/>
              <a:t>, </a:t>
            </a:r>
            <a:r>
              <a:rPr lang="pl-PL" dirty="0" err="1"/>
              <a:t>dishwasher</a:t>
            </a:r>
            <a:r>
              <a:rPr lang="pl-PL" dirty="0"/>
              <a:t>, tv, </a:t>
            </a:r>
            <a:r>
              <a:rPr lang="pl-PL" dirty="0" err="1"/>
              <a:t>furniture</a:t>
            </a:r>
            <a:r>
              <a:rPr lang="pl-PL" dirty="0"/>
              <a:t>, </a:t>
            </a:r>
            <a:r>
              <a:rPr lang="pl-PL" dirty="0" err="1"/>
              <a:t>stove</a:t>
            </a:r>
            <a:endParaRPr lang="pl-PL" dirty="0"/>
          </a:p>
          <a:p>
            <a:r>
              <a:rPr lang="pl-PL" dirty="0" err="1"/>
              <a:t>security_amenities</a:t>
            </a:r>
            <a:r>
              <a:rPr lang="pl-PL" dirty="0"/>
              <a:t> : </a:t>
            </a:r>
            <a:r>
              <a:rPr lang="pl-PL" dirty="0" err="1"/>
              <a:t>anti_burglary_door</a:t>
            </a:r>
            <a:r>
              <a:rPr lang="pl-PL" dirty="0"/>
              <a:t>, </a:t>
            </a:r>
            <a:r>
              <a:rPr lang="pl-PL" dirty="0" err="1"/>
              <a:t>closed_area</a:t>
            </a:r>
            <a:r>
              <a:rPr lang="pl-PL" dirty="0"/>
              <a:t>, </a:t>
            </a:r>
            <a:r>
              <a:rPr lang="pl-PL" dirty="0" err="1"/>
              <a:t>entryphone</a:t>
            </a:r>
            <a:r>
              <a:rPr lang="pl-PL" dirty="0"/>
              <a:t>, monitoring, </a:t>
            </a:r>
            <a:r>
              <a:rPr lang="pl-PL" dirty="0" err="1"/>
              <a:t>non_smokers_only</a:t>
            </a:r>
            <a:endParaRPr lang="pl-PL" dirty="0"/>
          </a:p>
          <a:p>
            <a:r>
              <a:rPr lang="pl-PL" dirty="0" err="1"/>
              <a:t>tech_amenities</a:t>
            </a:r>
            <a:r>
              <a:rPr lang="pl-PL" dirty="0"/>
              <a:t> : </a:t>
            </a:r>
            <a:r>
              <a:rPr lang="pl-PL" dirty="0" err="1"/>
              <a:t>cable-television</a:t>
            </a:r>
            <a:r>
              <a:rPr lang="pl-PL" dirty="0"/>
              <a:t>, </a:t>
            </a:r>
            <a:r>
              <a:rPr lang="pl-PL" dirty="0" err="1"/>
              <a:t>phone</a:t>
            </a:r>
            <a:r>
              <a:rPr lang="pl-PL" dirty="0"/>
              <a:t>, </a:t>
            </a:r>
            <a:r>
              <a:rPr lang="pl-PL" dirty="0" err="1"/>
              <a:t>internet</a:t>
            </a:r>
            <a:endParaRPr lang="pl-PL" dirty="0"/>
          </a:p>
          <a:p>
            <a:r>
              <a:rPr lang="pl-PL" dirty="0" err="1"/>
              <a:t>premium_amenities</a:t>
            </a:r>
            <a:r>
              <a:rPr lang="pl-PL" dirty="0"/>
              <a:t> : garden, </a:t>
            </a:r>
            <a:r>
              <a:rPr lang="pl-PL" dirty="0" err="1"/>
              <a:t>terrace</a:t>
            </a:r>
            <a:r>
              <a:rPr lang="pl-PL" dirty="0"/>
              <a:t>, </a:t>
            </a:r>
            <a:r>
              <a:rPr lang="pl-PL" dirty="0" err="1"/>
              <a:t>air_conditioning</a:t>
            </a:r>
            <a:r>
              <a:rPr lang="pl-PL" dirty="0"/>
              <a:t>, </a:t>
            </a:r>
            <a:r>
              <a:rPr lang="pl-PL" dirty="0" err="1"/>
              <a:t>roller_shutters</a:t>
            </a:r>
            <a:r>
              <a:rPr lang="pl-PL" dirty="0"/>
              <a:t>, alarm</a:t>
            </a:r>
          </a:p>
          <a:p>
            <a:r>
              <a:rPr lang="pl-PL" dirty="0" err="1"/>
              <a:t>infrastructure_amenities</a:t>
            </a:r>
            <a:r>
              <a:rPr lang="pl-PL" dirty="0"/>
              <a:t> : lift, </a:t>
            </a:r>
            <a:r>
              <a:rPr lang="pl-PL" dirty="0" err="1"/>
              <a:t>balcony</a:t>
            </a:r>
            <a:r>
              <a:rPr lang="pl-PL" dirty="0"/>
              <a:t>, </a:t>
            </a:r>
            <a:r>
              <a:rPr lang="pl-PL" dirty="0" err="1"/>
              <a:t>garage</a:t>
            </a:r>
            <a:endParaRPr lang="pl-PL" dirty="0"/>
          </a:p>
          <a:p>
            <a:r>
              <a:rPr lang="pl-PL" dirty="0" err="1"/>
              <a:t>interior_amenities</a:t>
            </a:r>
            <a:r>
              <a:rPr lang="pl-PL" dirty="0"/>
              <a:t> : </a:t>
            </a:r>
            <a:r>
              <a:rPr lang="pl-PL" dirty="0" err="1"/>
              <a:t>separate_kitchen</a:t>
            </a:r>
            <a:r>
              <a:rPr lang="pl-PL" dirty="0"/>
              <a:t>, </a:t>
            </a:r>
            <a:r>
              <a:rPr lang="pl-PL" dirty="0" err="1"/>
              <a:t>usable_room</a:t>
            </a:r>
            <a:r>
              <a:rPr lang="pl-PL" dirty="0"/>
              <a:t>, </a:t>
            </a:r>
            <a:r>
              <a:rPr lang="pl-PL" dirty="0" err="1"/>
              <a:t>basement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3000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0EA36-1652-9AA3-B848-C56E15C5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E7604A7-6AC9-05B7-32A7-B6D811BD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" y="243606"/>
            <a:ext cx="9768840" cy="64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34D35-7D6F-3E86-DAB6-9D0D2C384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11559C-3B5F-F358-AF74-A8D9FE09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Price</a:t>
            </a:r>
            <a:r>
              <a:rPr lang="pl-PL" dirty="0"/>
              <a:t> </a:t>
            </a:r>
            <a:r>
              <a:rPr lang="pl-PL" dirty="0" err="1"/>
              <a:t>outliers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DC63A5B-61C5-2380-0F98-22B3A26F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872"/>
            <a:ext cx="10628376" cy="4849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Outlier</a:t>
            </a:r>
            <a:r>
              <a:rPr lang="pl-PL" dirty="0"/>
              <a:t> </a:t>
            </a:r>
            <a:r>
              <a:rPr lang="pl-PL" dirty="0" err="1"/>
              <a:t>thresholds</a:t>
            </a:r>
            <a:r>
              <a:rPr lang="pl-PL" dirty="0"/>
              <a:t> (1.5 IQR </a:t>
            </a:r>
            <a:r>
              <a:rPr lang="pl-PL" dirty="0" err="1"/>
              <a:t>method</a:t>
            </a:r>
            <a:r>
              <a:rPr lang="pl-PL" dirty="0"/>
              <a:t>):</a:t>
            </a:r>
          </a:p>
          <a:p>
            <a:pPr marL="0" indent="0">
              <a:buNone/>
            </a:pPr>
            <a:r>
              <a:rPr lang="pl-PL" dirty="0"/>
              <a:t>Lower </a:t>
            </a:r>
            <a:r>
              <a:rPr lang="pl-PL" dirty="0" err="1"/>
              <a:t>bound</a:t>
            </a:r>
            <a:r>
              <a:rPr lang="pl-PL" dirty="0"/>
              <a:t>: </a:t>
            </a:r>
            <a:r>
              <a:rPr lang="pl-PL" b="1" dirty="0"/>
              <a:t>-846.88</a:t>
            </a:r>
          </a:p>
          <a:p>
            <a:pPr marL="0" indent="0">
              <a:buNone/>
            </a:pPr>
            <a:r>
              <a:rPr lang="pl-PL" dirty="0"/>
              <a:t>Upper </a:t>
            </a:r>
            <a:r>
              <a:rPr lang="pl-PL" dirty="0" err="1"/>
              <a:t>bound</a:t>
            </a:r>
            <a:r>
              <a:rPr lang="pl-PL" dirty="0"/>
              <a:t>: 11388.12</a:t>
            </a:r>
          </a:p>
          <a:p>
            <a:pPr marL="0" indent="0">
              <a:buNone/>
            </a:pP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outliers</a:t>
            </a:r>
            <a:r>
              <a:rPr lang="pl-PL" dirty="0"/>
              <a:t>: 595 (9.83% of the data)</a:t>
            </a:r>
          </a:p>
          <a:p>
            <a:pPr marL="0" indent="0">
              <a:buNone/>
            </a:pPr>
            <a:r>
              <a:rPr lang="pl-PL" dirty="0" err="1"/>
              <a:t>Outlier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: 1250.00 to -846.88 and 11388.12 to 57000.00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The 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right-skewed</a:t>
            </a:r>
            <a:r>
              <a:rPr lang="pl-PL" dirty="0"/>
              <a:t> (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high </a:t>
            </a:r>
            <a:r>
              <a:rPr lang="pl-PL" dirty="0" err="1"/>
              <a:t>prices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prices</a:t>
            </a:r>
            <a:r>
              <a:rPr lang="pl-PL" dirty="0"/>
              <a:t>). The IQR </a:t>
            </a:r>
            <a:r>
              <a:rPr lang="pl-PL" dirty="0" err="1"/>
              <a:t>method</a:t>
            </a:r>
            <a:r>
              <a:rPr lang="pl-PL" dirty="0"/>
              <a:t> </a:t>
            </a:r>
            <a:r>
              <a:rPr lang="pl-PL" dirty="0" err="1"/>
              <a:t>assumes</a:t>
            </a:r>
            <a:r>
              <a:rPr lang="pl-PL" dirty="0"/>
              <a:t> a </a:t>
            </a:r>
            <a:r>
              <a:rPr lang="pl-PL" dirty="0" err="1"/>
              <a:t>symmetric</a:t>
            </a:r>
            <a:r>
              <a:rPr lang="pl-PL" dirty="0"/>
              <a:t> </a:t>
            </a:r>
            <a:r>
              <a:rPr lang="pl-PL" dirty="0" err="1"/>
              <a:t>distribution</a:t>
            </a:r>
            <a:r>
              <a:rPr lang="pl-PL" dirty="0"/>
              <a:t>. </a:t>
            </a:r>
            <a:r>
              <a:rPr lang="pl-PL" dirty="0" err="1"/>
              <a:t>When</a:t>
            </a:r>
            <a:r>
              <a:rPr lang="pl-PL" dirty="0"/>
              <a:t> applied to </a:t>
            </a:r>
            <a:r>
              <a:rPr lang="pl-PL" dirty="0" err="1"/>
              <a:t>skewed</a:t>
            </a:r>
            <a:r>
              <a:rPr lang="pl-PL" dirty="0"/>
              <a:t> data,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produce</a:t>
            </a:r>
            <a:r>
              <a:rPr lang="pl-PL" dirty="0"/>
              <a:t> </a:t>
            </a:r>
            <a:r>
              <a:rPr lang="pl-PL" dirty="0" err="1"/>
              <a:t>impossible</a:t>
            </a:r>
            <a:r>
              <a:rPr lang="pl-PL" dirty="0"/>
              <a:t> </a:t>
            </a:r>
            <a:r>
              <a:rPr lang="pl-PL" dirty="0" err="1"/>
              <a:t>thresholds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714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2A12-55CF-3B28-6F23-B2EB1A282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1F68C396-10A4-1F48-E072-5AABE95C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6" y="127739"/>
            <a:ext cx="7775448" cy="5533695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A4D4E8C-A2BA-85FA-45DE-6D996BD01872}"/>
              </a:ext>
            </a:extLst>
          </p:cNvPr>
          <p:cNvSpPr txBox="1"/>
          <p:nvPr/>
        </p:nvSpPr>
        <p:spPr>
          <a:xfrm>
            <a:off x="379476" y="5766739"/>
            <a:ext cx="11407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Outliers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errors</a:t>
            </a:r>
            <a:r>
              <a:rPr lang="pl-PL" dirty="0"/>
              <a:t>. We </a:t>
            </a:r>
            <a:r>
              <a:rPr lang="pl-PL" dirty="0" err="1"/>
              <a:t>need</a:t>
            </a:r>
            <a:r>
              <a:rPr lang="pl-PL" dirty="0"/>
              <a:t>: </a:t>
            </a:r>
            <a:r>
              <a:rPr lang="pl-PL" dirty="0" err="1"/>
              <a:t>df</a:t>
            </a:r>
            <a:r>
              <a:rPr lang="pl-PL" dirty="0"/>
              <a:t>['</a:t>
            </a:r>
            <a:r>
              <a:rPr lang="pl-PL" dirty="0" err="1"/>
              <a:t>log_price</a:t>
            </a:r>
            <a:r>
              <a:rPr lang="pl-PL" dirty="0"/>
              <a:t>'] = </a:t>
            </a:r>
            <a:r>
              <a:rPr lang="pl-PL" dirty="0" err="1"/>
              <a:t>np.log</a:t>
            </a:r>
            <a:r>
              <a:rPr lang="pl-PL" dirty="0"/>
              <a:t>(</a:t>
            </a:r>
            <a:r>
              <a:rPr lang="pl-PL" dirty="0" err="1"/>
              <a:t>df</a:t>
            </a:r>
            <a:r>
              <a:rPr lang="pl-PL" dirty="0"/>
              <a:t>['</a:t>
            </a:r>
            <a:r>
              <a:rPr lang="pl-PL" dirty="0" err="1"/>
              <a:t>total_price</a:t>
            </a:r>
            <a:r>
              <a:rPr lang="pl-PL" dirty="0"/>
              <a:t>’])</a:t>
            </a:r>
          </a:p>
        </p:txBody>
      </p:sp>
    </p:spTree>
    <p:extLst>
      <p:ext uri="{BB962C8B-B14F-4D97-AF65-F5344CB8AC3E}">
        <p14:creationId xmlns:p14="http://schemas.microsoft.com/office/powerpoint/2010/main" val="2395919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2F188-C98F-366B-3124-BD577BFF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A5C50E5-4390-37D4-5065-1952F70D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03" y="237744"/>
            <a:ext cx="9075085" cy="116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7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513E-B46D-D964-0573-3D2086F3A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93E230F-23C0-9C4B-C619-19B58D62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15" y="-4919472"/>
            <a:ext cx="9075085" cy="116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8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C59F7-CCCF-8964-79F8-74D61354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CF50269-E7F6-1807-8B3F-EEF2597C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9" y="448056"/>
            <a:ext cx="10781013" cy="61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0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0E65C-D182-DEDC-02C8-61E7331E2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17473E3-D7CB-5900-0E3F-5FC73AAC3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88" y="152552"/>
            <a:ext cx="9869424" cy="65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D772-8579-B965-2A42-278B64DE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50D95AE-AEBC-2650-5DD2-DC6CB497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" y="334148"/>
            <a:ext cx="10418064" cy="61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D8B4CC-DEAB-DCAD-B8E2-FC35E136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2. Data Collection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C307CD-7659-A1D3-261D-FF5B3751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82330" cy="4842433"/>
          </a:xfrm>
        </p:spPr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1: Source: </a:t>
            </a:r>
            <a:r>
              <a:rPr lang="pl-PL" dirty="0" err="1"/>
              <a:t>otodom.pl</a:t>
            </a:r>
            <a:endParaRPr lang="pl-PL" dirty="0"/>
          </a:p>
          <a:p>
            <a:r>
              <a:rPr lang="pl-PL" dirty="0" err="1"/>
              <a:t>Aim</a:t>
            </a:r>
            <a:r>
              <a:rPr lang="pl-PL" dirty="0"/>
              <a:t>: </a:t>
            </a:r>
            <a:r>
              <a:rPr lang="pl-PL" dirty="0" err="1"/>
              <a:t>collect</a:t>
            </a:r>
            <a:r>
              <a:rPr lang="pl-PL" dirty="0"/>
              <a:t> </a:t>
            </a:r>
            <a:r>
              <a:rPr lang="pl-PL" dirty="0" err="1"/>
              <a:t>urls</a:t>
            </a:r>
            <a:r>
              <a:rPr lang="pl-PL" dirty="0"/>
              <a:t> of </a:t>
            </a:r>
            <a:r>
              <a:rPr lang="pl-PL" dirty="0" err="1"/>
              <a:t>property</a:t>
            </a:r>
            <a:r>
              <a:rPr lang="pl-PL" dirty="0"/>
              <a:t> </a:t>
            </a:r>
            <a:r>
              <a:rPr lang="pl-PL" dirty="0" err="1"/>
              <a:t>listings</a:t>
            </a:r>
            <a:endParaRPr lang="pl-PL" dirty="0"/>
          </a:p>
          <a:p>
            <a:r>
              <a:rPr lang="pl-PL" dirty="0" err="1"/>
              <a:t>Execution</a:t>
            </a:r>
            <a:r>
              <a:rPr lang="pl-PL" dirty="0"/>
              <a:t>: </a:t>
            </a:r>
            <a:r>
              <a:rPr lang="pl-PL" dirty="0" err="1"/>
              <a:t>script</a:t>
            </a:r>
            <a:r>
              <a:rPr lang="pl-PL" dirty="0"/>
              <a:t> 2-1.py</a:t>
            </a:r>
          </a:p>
          <a:p>
            <a:r>
              <a:rPr lang="pl-PL" dirty="0" err="1"/>
              <a:t>Output</a:t>
            </a:r>
            <a:r>
              <a:rPr lang="pl-PL" dirty="0"/>
              <a:t>: list of </a:t>
            </a:r>
            <a:r>
              <a:rPr lang="pl-PL" dirty="0" err="1"/>
              <a:t>urls</a:t>
            </a:r>
            <a:br>
              <a:rPr lang="pl-PL" dirty="0"/>
            </a:br>
            <a:r>
              <a:rPr lang="pl-PL" dirty="0"/>
              <a:t>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488FEBD-9E05-CF37-E316-76FC7075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03" y="1825625"/>
            <a:ext cx="6971269" cy="46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41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E50C-99A4-F72E-C262-5386B727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1601ADC-911B-3D68-860A-7848E5291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EAB40F9-FA88-EADC-399E-444A84BE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44863"/>
            <a:ext cx="10671048" cy="636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9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1A59-2EAB-0A1B-C072-B8995D31E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EE2EBC0-17A9-0561-1EE2-D8B789F8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AA865F2-F386-F26A-8522-B5529208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681036"/>
            <a:ext cx="11463107" cy="56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0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E609E-80D4-76BE-AC73-1FBFA4C9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D96201E-E728-DC63-9519-B4FAA470B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2ADD137-9F9B-F523-D6DF-539CDE8B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0" y="274320"/>
            <a:ext cx="11091920" cy="62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4E999-F5D9-44FF-CF43-F51674AF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C4DBC9-7F7D-E868-D9CF-8BEA61C5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AFF17F5-FFB8-C6FC-3423-985E03B4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24" y="374904"/>
            <a:ext cx="11334368" cy="643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89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3938E-9958-EF74-F177-E988D2BED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1C13A95-A608-9D61-224A-E51EE3C2B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93B991B-22EE-D34A-BCD6-F38F0E94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02" y="157837"/>
            <a:ext cx="10657498" cy="65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78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54C579-644C-CD54-4E17-52D7D8C3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464"/>
            <a:ext cx="10515600" cy="5893499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I </a:t>
            </a:r>
            <a:r>
              <a:rPr lang="pl-PL" dirty="0" err="1"/>
              <a:t>standardize</a:t>
            </a:r>
            <a:r>
              <a:rPr lang="pl-PL" dirty="0"/>
              <a:t> (z-</a:t>
            </a:r>
            <a:r>
              <a:rPr lang="pl-PL" dirty="0" err="1"/>
              <a:t>score</a:t>
            </a:r>
            <a:r>
              <a:rPr lang="pl-PL" dirty="0"/>
              <a:t> </a:t>
            </a:r>
            <a:r>
              <a:rPr lang="pl-PL" dirty="0" err="1"/>
              <a:t>normalization</a:t>
            </a:r>
            <a:r>
              <a:rPr lang="pl-PL" dirty="0"/>
              <a:t>) </a:t>
            </a:r>
            <a:r>
              <a:rPr lang="pl-PL" dirty="0" err="1"/>
              <a:t>variables</a:t>
            </a:r>
            <a:r>
              <a:rPr lang="pl-PL" dirty="0"/>
              <a:t>: '</a:t>
            </a:r>
            <a:r>
              <a:rPr lang="pl-PL" dirty="0" err="1"/>
              <a:t>area</a:t>
            </a:r>
            <a:r>
              <a:rPr lang="pl-PL" dirty="0"/>
              <a:t>', '</a:t>
            </a:r>
            <a:r>
              <a:rPr lang="pl-PL" dirty="0" err="1"/>
              <a:t>distance_to_center</a:t>
            </a:r>
            <a:r>
              <a:rPr lang="pl-PL" dirty="0"/>
              <a:t>', '</a:t>
            </a:r>
            <a:r>
              <a:rPr lang="pl-PL" dirty="0" err="1"/>
              <a:t>building_floors_num</a:t>
            </a:r>
            <a:r>
              <a:rPr lang="pl-PL" dirty="0"/>
              <a:t>', '</a:t>
            </a:r>
            <a:r>
              <a:rPr lang="pl-PL" dirty="0" err="1"/>
              <a:t>floor_numeric</a:t>
            </a:r>
            <a:r>
              <a:rPr lang="pl-PL" dirty="0"/>
              <a:t>', '</a:t>
            </a:r>
            <a:r>
              <a:rPr lang="pl-PL" dirty="0" err="1"/>
              <a:t>build_year</a:t>
            </a:r>
            <a:r>
              <a:rPr lang="pl-PL" dirty="0"/>
              <a:t>', '</a:t>
            </a:r>
            <a:r>
              <a:rPr lang="pl-PL" dirty="0" err="1"/>
              <a:t>deposit</a:t>
            </a:r>
            <a:r>
              <a:rPr lang="pl-PL" dirty="0"/>
              <a:t>', '</a:t>
            </a:r>
            <a:r>
              <a:rPr lang="pl-PL" dirty="0" err="1"/>
              <a:t>relative_floor_position</a:t>
            </a:r>
            <a:r>
              <a:rPr lang="pl-PL" dirty="0"/>
              <a:t>'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Execution</a:t>
            </a:r>
            <a:r>
              <a:rPr lang="pl-PL" dirty="0"/>
              <a:t> of </a:t>
            </a:r>
            <a:r>
              <a:rPr lang="pl-PL" dirty="0" err="1"/>
              <a:t>section</a:t>
            </a:r>
            <a:r>
              <a:rPr lang="pl-PL" dirty="0"/>
              <a:t> 3 and 4: 3-1.py and 3-2.py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92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BFF31-7204-7793-02CF-24AB6ED3C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D1076-7CF2-EC93-C233-17F85B8D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5. Modeling &amp; 6. Evaluation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A24BBB-6754-8228-0E4C-5C6F5F6FD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/>
              <a:t>Model </a:t>
            </a:r>
            <a:r>
              <a:rPr lang="pl-PL" dirty="0" err="1"/>
              <a:t>Validation</a:t>
            </a:r>
            <a:r>
              <a:rPr lang="pl-PL" dirty="0"/>
              <a:t> </a:t>
            </a:r>
            <a:r>
              <a:rPr lang="pl-PL" dirty="0" err="1"/>
              <a:t>Results</a:t>
            </a:r>
            <a:r>
              <a:rPr lang="pl-PL" dirty="0"/>
              <a:t>:</a:t>
            </a:r>
          </a:p>
          <a:p>
            <a:r>
              <a:rPr lang="pl-PL" dirty="0"/>
              <a:t>                                         RMSE             MAE                R²                     MAPE (%)</a:t>
            </a:r>
          </a:p>
          <a:p>
            <a:r>
              <a:rPr lang="pl-PL" dirty="0" err="1"/>
              <a:t>RandomForest</a:t>
            </a:r>
            <a:r>
              <a:rPr lang="pl-PL" dirty="0"/>
              <a:t>         0.159973     0.110268     0.911811      11.191945</a:t>
            </a:r>
          </a:p>
          <a:p>
            <a:r>
              <a:rPr lang="pl-PL" dirty="0" err="1"/>
              <a:t>GradientBoosting</a:t>
            </a:r>
            <a:r>
              <a:rPr lang="pl-PL" dirty="0"/>
              <a:t>   0.166026    0.119144      0.905011      11.979981</a:t>
            </a:r>
          </a:p>
          <a:p>
            <a:r>
              <a:rPr lang="pl-PL" dirty="0" err="1"/>
              <a:t>Ridge</a:t>
            </a:r>
            <a:r>
              <a:rPr lang="pl-PL" dirty="0"/>
              <a:t> </a:t>
            </a:r>
            <a:r>
              <a:rPr lang="pl-PL" dirty="0" err="1"/>
              <a:t>Regression</a:t>
            </a:r>
            <a:r>
              <a:rPr lang="pl-PL" dirty="0"/>
              <a:t>    0.213093    0.152403      0.843521      15.613161</a:t>
            </a:r>
          </a:p>
          <a:p>
            <a:r>
              <a:rPr lang="pl-PL" dirty="0" err="1"/>
              <a:t>Linear</a:t>
            </a:r>
            <a:r>
              <a:rPr lang="pl-PL" dirty="0"/>
              <a:t> </a:t>
            </a:r>
            <a:r>
              <a:rPr lang="pl-PL" dirty="0" err="1"/>
              <a:t>Regression</a:t>
            </a:r>
            <a:r>
              <a:rPr lang="pl-PL" dirty="0"/>
              <a:t>   0.213121   0.152426       0.843480      15.616803</a:t>
            </a:r>
          </a:p>
          <a:p>
            <a:r>
              <a:rPr lang="pl-PL" dirty="0" err="1"/>
              <a:t>ElasticNet</a:t>
            </a:r>
            <a:r>
              <a:rPr lang="pl-PL" dirty="0"/>
              <a:t>                   0.219517   0.156787       0.833944       15.962804</a:t>
            </a:r>
          </a:p>
          <a:p>
            <a:r>
              <a:rPr lang="pl-PL" dirty="0"/>
              <a:t>Lasso </a:t>
            </a:r>
            <a:r>
              <a:rPr lang="pl-PL" dirty="0" err="1"/>
              <a:t>Regression</a:t>
            </a:r>
            <a:r>
              <a:rPr lang="pl-PL" dirty="0"/>
              <a:t>    0.225595   0.161125       0.824622       16.369156</a:t>
            </a:r>
          </a:p>
          <a:p>
            <a:endParaRPr lang="pl-PL" dirty="0"/>
          </a:p>
          <a:p>
            <a:r>
              <a:rPr lang="pl-PL" dirty="0"/>
              <a:t>Best model: </a:t>
            </a:r>
            <a:r>
              <a:rPr lang="pl-PL" dirty="0" err="1"/>
              <a:t>RandomForest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129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582D-34FB-B4BB-25F8-5108A5DA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7EB0F6-5269-C3D8-7541-2E23DB68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328" y="554609"/>
            <a:ext cx="10515600" cy="4351338"/>
          </a:xfrm>
        </p:spPr>
        <p:txBody>
          <a:bodyPr>
            <a:normAutofit/>
          </a:bodyPr>
          <a:lstStyle/>
          <a:p>
            <a:r>
              <a:rPr lang="pl-PL" dirty="0"/>
              <a:t>Best model performance on test set:</a:t>
            </a:r>
          </a:p>
          <a:p>
            <a:r>
              <a:rPr lang="pl-PL" dirty="0"/>
              <a:t>RMSE: 0.1526</a:t>
            </a:r>
          </a:p>
          <a:p>
            <a:r>
              <a:rPr lang="pl-PL" dirty="0"/>
              <a:t>MAE: 0.1055</a:t>
            </a:r>
          </a:p>
          <a:p>
            <a:r>
              <a:rPr lang="pl-PL" dirty="0"/>
              <a:t>R²: 0.9121</a:t>
            </a:r>
          </a:p>
          <a:p>
            <a:r>
              <a:rPr lang="pl-PL" dirty="0"/>
              <a:t>MAPE (%): 10.6088</a:t>
            </a:r>
          </a:p>
          <a:p>
            <a:endParaRPr lang="pl-PL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97B1E15-CCA4-8834-AE83-8079C0B72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102264"/>
              </p:ext>
            </p:extLst>
          </p:nvPr>
        </p:nvGraphicFramePr>
        <p:xfrm>
          <a:off x="4447540" y="1543877"/>
          <a:ext cx="6787388" cy="43513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3694">
                  <a:extLst>
                    <a:ext uri="{9D8B030D-6E8A-4147-A177-3AD203B41FA5}">
                      <a16:colId xmlns:a16="http://schemas.microsoft.com/office/drawing/2014/main" val="3695788504"/>
                    </a:ext>
                  </a:extLst>
                </a:gridCol>
                <a:gridCol w="3393694">
                  <a:extLst>
                    <a:ext uri="{9D8B030D-6E8A-4147-A177-3AD203B41FA5}">
                      <a16:colId xmlns:a16="http://schemas.microsoft.com/office/drawing/2014/main" val="1708540918"/>
                    </a:ext>
                  </a:extLst>
                </a:gridCol>
              </a:tblGrid>
              <a:tr h="238487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b="1" u="none" strike="noStrike">
                          <a:effectLst/>
                        </a:rPr>
                        <a:t>feature</a:t>
                      </a:r>
                      <a:endParaRPr lang="pl-PL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b="1" u="none" strike="noStrike" dirty="0" err="1">
                          <a:effectLst/>
                        </a:rPr>
                        <a:t>importance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0300809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area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0.748365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49411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distance_to_center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0.077998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675212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building_floors_num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0.035192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3651316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 err="1">
                          <a:effectLst/>
                        </a:rPr>
                        <a:t>build_year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0.033789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82360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rooms_num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0.018465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9318802"/>
                  </a:ext>
                </a:extLst>
              </a:tr>
              <a:tr h="633631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premium_amenities_score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0.008912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7549608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relative_floor_position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0.008154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538628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floor_numeric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0.007240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5494"/>
                  </a:ext>
                </a:extLst>
              </a:tr>
              <a:tr h="633631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kitchen_furniture_score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0.006610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3609654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infrastructure_score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0.006602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924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10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9CF2C-1EF6-B4B4-08EE-EF641DBB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97EC7C6-3327-5E69-1A70-34F74951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535" y="434446"/>
            <a:ext cx="9820075" cy="58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0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0652-2C7D-26B6-D064-C1EEE859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4166AFA-49C7-7C57-C9C5-43FBAF27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32" y="93074"/>
            <a:ext cx="8936736" cy="667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0C6D7-D687-68F8-E110-58B469D1C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E36E4C-D9ED-7816-65B7-AC584797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2. Data Collection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7C8322-705C-F4B4-5D08-519F1AA1D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82330" cy="4842433"/>
          </a:xfrm>
        </p:spPr>
        <p:txBody>
          <a:bodyPr>
            <a:normAutofit lnSpcReduction="10000"/>
          </a:bodyPr>
          <a:lstStyle/>
          <a:p>
            <a:r>
              <a:rPr lang="pl-PL" dirty="0" err="1"/>
              <a:t>Stage</a:t>
            </a:r>
            <a:r>
              <a:rPr lang="pl-PL" dirty="0"/>
              <a:t> 2: Source: </a:t>
            </a:r>
            <a:r>
              <a:rPr lang="pl-PL" dirty="0" err="1"/>
              <a:t>otodom.pl</a:t>
            </a:r>
            <a:endParaRPr lang="pl-PL" dirty="0"/>
          </a:p>
          <a:p>
            <a:r>
              <a:rPr lang="pl-PL" dirty="0" err="1"/>
              <a:t>Aim</a:t>
            </a:r>
            <a:r>
              <a:rPr lang="pl-PL" dirty="0"/>
              <a:t>: web </a:t>
            </a:r>
            <a:r>
              <a:rPr lang="pl-PL" dirty="0" err="1"/>
              <a:t>scraping</a:t>
            </a:r>
            <a:r>
              <a:rPr lang="pl-PL" dirty="0"/>
              <a:t> of </a:t>
            </a:r>
            <a:r>
              <a:rPr lang="pl-PL" dirty="0" err="1"/>
              <a:t>property</a:t>
            </a:r>
            <a:r>
              <a:rPr lang="pl-PL" dirty="0"/>
              <a:t> </a:t>
            </a:r>
            <a:r>
              <a:rPr lang="pl-PL" dirty="0" err="1"/>
              <a:t>listings</a:t>
            </a:r>
            <a:endParaRPr lang="pl-PL" dirty="0"/>
          </a:p>
          <a:p>
            <a:r>
              <a:rPr lang="pl-PL" dirty="0" err="1"/>
              <a:t>Execution</a:t>
            </a:r>
            <a:r>
              <a:rPr lang="pl-PL" dirty="0"/>
              <a:t>: </a:t>
            </a:r>
            <a:r>
              <a:rPr lang="pl-PL" dirty="0" err="1"/>
              <a:t>script</a:t>
            </a:r>
            <a:r>
              <a:rPr lang="pl-PL" dirty="0"/>
              <a:t> 2-2.py</a:t>
            </a:r>
          </a:p>
          <a:p>
            <a:r>
              <a:rPr lang="pl-PL" dirty="0" err="1"/>
              <a:t>Output</a:t>
            </a:r>
            <a:r>
              <a:rPr lang="pl-PL" dirty="0"/>
              <a:t>: </a:t>
            </a:r>
            <a:r>
              <a:rPr lang="pl-PL" dirty="0" err="1"/>
              <a:t>csv</a:t>
            </a:r>
            <a:r>
              <a:rPr lang="pl-PL" dirty="0"/>
              <a:t> file </a:t>
            </a:r>
            <a:r>
              <a:rPr lang="pl-PL" dirty="0" err="1"/>
              <a:t>url</a:t>
            </a:r>
            <a:r>
              <a:rPr lang="pl-PL" dirty="0"/>
              <a:t>, JSON string </a:t>
            </a:r>
            <a:br>
              <a:rPr lang="pl-PL" dirty="0"/>
            </a:br>
            <a:r>
              <a:rPr lang="pl-PL" dirty="0"/>
              <a:t>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BFA9641-291D-D5E8-F148-1780BB54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57" y="1339930"/>
            <a:ext cx="7772400" cy="47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8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4D9F4D-A27E-E8F3-51D1-85790A01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5736"/>
            <a:ext cx="10418064" cy="5965063"/>
          </a:xfrm>
        </p:spPr>
        <p:txBody>
          <a:bodyPr>
            <a:normAutofit fontScale="47500" lnSpcReduction="20000"/>
          </a:bodyPr>
          <a:lstStyle/>
          <a:p>
            <a:r>
              <a:rPr lang="pl-PL" b="0" i="0" dirty="0" err="1">
                <a:solidFill>
                  <a:srgbClr val="141413"/>
                </a:solidFill>
                <a:effectLst/>
                <a:latin typeface="__styreneB_820c23"/>
              </a:rPr>
              <a:t>Feature</a:t>
            </a:r>
            <a:r>
              <a:rPr lang="pl-PL" b="0" i="0" dirty="0">
                <a:solidFill>
                  <a:srgbClr val="141413"/>
                </a:solidFill>
                <a:effectLst/>
                <a:latin typeface="__styreneB_820c23"/>
              </a:rPr>
              <a:t> engineering: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141413"/>
                </a:solidFill>
                <a:latin typeface="__styreneB_820c23"/>
              </a:rPr>
              <a:t>Valuable</a:t>
            </a:r>
            <a:r>
              <a:rPr lang="pl-PL" dirty="0">
                <a:solidFill>
                  <a:srgbClr val="141413"/>
                </a:solidFill>
                <a:latin typeface="__styreneB_820c23"/>
              </a:rPr>
              <a:t> </a:t>
            </a:r>
            <a:r>
              <a:rPr lang="pl-PL" dirty="0" err="1">
                <a:solidFill>
                  <a:srgbClr val="141413"/>
                </a:solidFill>
                <a:latin typeface="__styreneB_820c23"/>
              </a:rPr>
              <a:t>features</a:t>
            </a:r>
            <a:r>
              <a:rPr lang="pl-PL" dirty="0">
                <a:solidFill>
                  <a:srgbClr val="141413"/>
                </a:solidFill>
                <a:latin typeface="__styreneB_820c23"/>
              </a:rPr>
              <a:t>: </a:t>
            </a:r>
            <a:r>
              <a:rPr lang="pl-PL" dirty="0" err="1">
                <a:solidFill>
                  <a:srgbClr val="141413"/>
                </a:solidFill>
                <a:latin typeface="__styreneB_820c23"/>
              </a:rPr>
              <a:t>area_per_room</a:t>
            </a:r>
            <a:r>
              <a:rPr lang="pl-PL" dirty="0">
                <a:solidFill>
                  <a:srgbClr val="141413"/>
                </a:solidFill>
                <a:latin typeface="__styreneB_820c23"/>
              </a:rPr>
              <a:t>, </a:t>
            </a:r>
            <a:r>
              <a:rPr lang="pl-PL" dirty="0" err="1">
                <a:solidFill>
                  <a:srgbClr val="141413"/>
                </a:solidFill>
                <a:latin typeface="__styreneB_820c23"/>
              </a:rPr>
              <a:t>area_distance_interaction</a:t>
            </a:r>
            <a:r>
              <a:rPr lang="pl-PL" dirty="0">
                <a:solidFill>
                  <a:srgbClr val="141413"/>
                </a:solidFill>
                <a:latin typeface="__styreneB_820c23"/>
              </a:rPr>
              <a:t>, </a:t>
            </a:r>
            <a:r>
              <a:rPr lang="pl-PL" dirty="0" err="1">
                <a:solidFill>
                  <a:srgbClr val="141413"/>
                </a:solidFill>
                <a:latin typeface="__styreneB_820c23"/>
              </a:rPr>
              <a:t>high_premium_district</a:t>
            </a:r>
            <a:r>
              <a:rPr lang="pl-PL" dirty="0">
                <a:solidFill>
                  <a:srgbClr val="141413"/>
                </a:solidFill>
                <a:latin typeface="__styreneB_820c23"/>
              </a:rPr>
              <a:t>, </a:t>
            </a:r>
            <a:r>
              <a:rPr lang="pl-PL" dirty="0" err="1">
                <a:solidFill>
                  <a:srgbClr val="141413"/>
                </a:solidFill>
                <a:latin typeface="__styreneB_820c23"/>
              </a:rPr>
              <a:t>building_age</a:t>
            </a:r>
            <a:r>
              <a:rPr lang="pl-PL" dirty="0">
                <a:solidFill>
                  <a:srgbClr val="141413"/>
                </a:solidFill>
                <a:latin typeface="__styreneB_820c23"/>
              </a:rPr>
              <a:t>, </a:t>
            </a:r>
            <a:r>
              <a:rPr lang="pl-PL" dirty="0" err="1">
                <a:solidFill>
                  <a:srgbClr val="141413"/>
                </a:solidFill>
                <a:latin typeface="__styreneB_820c23"/>
              </a:rPr>
              <a:t>top_floor_distance</a:t>
            </a:r>
            <a:endParaRPr lang="pl-PL" dirty="0">
              <a:solidFill>
                <a:srgbClr val="141413"/>
              </a:solidFill>
              <a:latin typeface="__styreneB_820c23"/>
            </a:endParaRPr>
          </a:p>
          <a:p>
            <a:pPr marL="0" indent="0">
              <a:buNone/>
            </a:pPr>
            <a:endParaRPr lang="pl-PL" dirty="0">
              <a:solidFill>
                <a:srgbClr val="141413"/>
              </a:solidFill>
              <a:latin typeface="__styreneB_820c23"/>
            </a:endParaRPr>
          </a:p>
          <a:p>
            <a:pPr marL="0" indent="0">
              <a:buNone/>
            </a:pPr>
            <a:endParaRPr lang="pl-PL" dirty="0">
              <a:solidFill>
                <a:srgbClr val="141413"/>
              </a:solidFill>
              <a:latin typeface="__styreneB_820c23"/>
            </a:endParaRPr>
          </a:p>
          <a:p>
            <a:pPr marL="0" indent="0">
              <a:buNone/>
            </a:pPr>
            <a:r>
              <a:rPr lang="pl-PL" dirty="0" err="1"/>
              <a:t>Validation</a:t>
            </a:r>
            <a:r>
              <a:rPr lang="pl-PL" dirty="0"/>
              <a:t> set performance:</a:t>
            </a:r>
          </a:p>
          <a:p>
            <a:pPr marL="0" indent="0">
              <a:buNone/>
            </a:pPr>
            <a:r>
              <a:rPr lang="pl-PL" dirty="0"/>
              <a:t>RMSE: 0.1589</a:t>
            </a:r>
          </a:p>
          <a:p>
            <a:pPr marL="0" indent="0">
              <a:buNone/>
            </a:pPr>
            <a:r>
              <a:rPr lang="pl-PL" dirty="0"/>
              <a:t>R²: 0.9130</a:t>
            </a:r>
          </a:p>
          <a:p>
            <a:pPr marL="0" indent="0">
              <a:buNone/>
            </a:pPr>
            <a:r>
              <a:rPr lang="pl-PL" dirty="0"/>
              <a:t>MAPE: 11.18%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Performing </a:t>
            </a:r>
            <a:r>
              <a:rPr lang="pl-PL" dirty="0" err="1"/>
              <a:t>hyperparameter</a:t>
            </a:r>
            <a:r>
              <a:rPr lang="pl-PL" dirty="0"/>
              <a:t> </a:t>
            </a:r>
            <a:r>
              <a:rPr lang="pl-PL" dirty="0" err="1"/>
              <a:t>tuning</a:t>
            </a:r>
            <a:r>
              <a:rPr lang="pl-PL" dirty="0"/>
              <a:t>...</a:t>
            </a:r>
          </a:p>
          <a:p>
            <a:pPr marL="0" indent="0">
              <a:buNone/>
            </a:pPr>
            <a:r>
              <a:rPr lang="pl-PL" dirty="0"/>
              <a:t>Best </a:t>
            </a:r>
            <a:r>
              <a:rPr lang="pl-PL" dirty="0" err="1"/>
              <a:t>parameters</a:t>
            </a:r>
            <a:r>
              <a:rPr lang="pl-PL" dirty="0"/>
              <a:t>: {'</a:t>
            </a:r>
            <a:r>
              <a:rPr lang="pl-PL" dirty="0" err="1"/>
              <a:t>max_depth</a:t>
            </a:r>
            <a:r>
              <a:rPr lang="pl-PL" dirty="0"/>
              <a:t>': 20, '</a:t>
            </a:r>
            <a:r>
              <a:rPr lang="pl-PL" dirty="0" err="1"/>
              <a:t>min_samples_leaf</a:t>
            </a:r>
            <a:r>
              <a:rPr lang="pl-PL" dirty="0"/>
              <a:t>': 1, '</a:t>
            </a:r>
            <a:r>
              <a:rPr lang="pl-PL" dirty="0" err="1"/>
              <a:t>min_samples_split</a:t>
            </a:r>
            <a:r>
              <a:rPr lang="pl-PL" dirty="0"/>
              <a:t>': 2, '</a:t>
            </a:r>
            <a:r>
              <a:rPr lang="pl-PL" dirty="0" err="1"/>
              <a:t>n_estimators</a:t>
            </a:r>
            <a:r>
              <a:rPr lang="pl-PL" dirty="0"/>
              <a:t>': 200}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/>
              <a:t>Tuned</a:t>
            </a:r>
            <a:r>
              <a:rPr lang="pl-PL" dirty="0"/>
              <a:t> model </a:t>
            </a:r>
            <a:r>
              <a:rPr lang="pl-PL" dirty="0" err="1"/>
              <a:t>validation</a:t>
            </a:r>
            <a:r>
              <a:rPr lang="pl-PL" dirty="0"/>
              <a:t> performance:</a:t>
            </a:r>
          </a:p>
          <a:p>
            <a:pPr marL="0" indent="0">
              <a:buNone/>
            </a:pPr>
            <a:r>
              <a:rPr lang="pl-PL" dirty="0"/>
              <a:t>RMSE: 0.1584</a:t>
            </a:r>
          </a:p>
          <a:p>
            <a:pPr marL="0" indent="0">
              <a:buNone/>
            </a:pPr>
            <a:r>
              <a:rPr lang="pl-PL" dirty="0"/>
              <a:t>R²: 0.9135</a:t>
            </a:r>
          </a:p>
          <a:p>
            <a:pPr marL="0" indent="0">
              <a:buNone/>
            </a:pPr>
            <a:r>
              <a:rPr lang="pl-PL" dirty="0"/>
              <a:t>MAPE: 11.13%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/>
              <a:t>Final</a:t>
            </a:r>
            <a:r>
              <a:rPr lang="pl-PL" dirty="0"/>
              <a:t> model performance on test set:</a:t>
            </a:r>
          </a:p>
          <a:p>
            <a:pPr marL="0" indent="0">
              <a:buNone/>
            </a:pPr>
            <a:r>
              <a:rPr lang="pl-PL" dirty="0"/>
              <a:t>RMSE: 0.1539</a:t>
            </a:r>
          </a:p>
          <a:p>
            <a:pPr marL="0" indent="0">
              <a:buNone/>
            </a:pPr>
            <a:r>
              <a:rPr lang="pl-PL" dirty="0"/>
              <a:t>R²: 0.9106</a:t>
            </a:r>
          </a:p>
          <a:p>
            <a:pPr marL="0" indent="0">
              <a:buNone/>
            </a:pPr>
            <a:r>
              <a:rPr lang="pl-PL" dirty="0"/>
              <a:t>MAPE: 10.88%</a:t>
            </a:r>
          </a:p>
        </p:txBody>
      </p:sp>
    </p:spTree>
    <p:extLst>
      <p:ext uri="{BB962C8B-B14F-4D97-AF65-F5344CB8AC3E}">
        <p14:creationId xmlns:p14="http://schemas.microsoft.com/office/powerpoint/2010/main" val="3212427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16D2-3BB0-4587-1388-2EA870AC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8373729-6DE6-0A8B-C8E4-EBA140C5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27" y="209932"/>
            <a:ext cx="10017777" cy="66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56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6BFD-B4E4-C26C-1700-49DC82012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A6CBB1F-B9AD-865A-81DD-D4A2D2A2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04" y="324779"/>
            <a:ext cx="7772400" cy="620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0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F7C-5683-72FB-6804-B7435F5F3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230B7E-CCBE-22D0-0F7F-444B4032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7. Deployment &amp; </a:t>
            </a:r>
            <a:r>
              <a:rPr lang="pl-PL" dirty="0" err="1"/>
              <a:t>Communication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894D4B-1867-B637-C4C0-6ED03B59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88" y="1431610"/>
            <a:ext cx="4636960" cy="52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BF0C1-3BBA-58F1-5AC2-9B0F05189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5B97A1-79CC-5445-E7D9-4325EE89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2. Data Collection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D2D7B0-FBF6-6CFA-E798-EA008ECF3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82330" cy="4842433"/>
          </a:xfrm>
        </p:spPr>
        <p:txBody>
          <a:bodyPr>
            <a:normAutofit/>
          </a:bodyPr>
          <a:lstStyle/>
          <a:p>
            <a:r>
              <a:rPr lang="pl-PL" dirty="0" err="1"/>
              <a:t>Stage</a:t>
            </a:r>
            <a:r>
              <a:rPr lang="pl-PL" dirty="0"/>
              <a:t> 3: Source: JSON</a:t>
            </a:r>
          </a:p>
          <a:p>
            <a:r>
              <a:rPr lang="pl-PL" dirty="0" err="1"/>
              <a:t>Aim</a:t>
            </a:r>
            <a:r>
              <a:rPr lang="pl-PL" dirty="0"/>
              <a:t>: </a:t>
            </a:r>
            <a:r>
              <a:rPr lang="pl-PL" dirty="0" err="1"/>
              <a:t>dataset</a:t>
            </a:r>
            <a:r>
              <a:rPr lang="pl-PL" dirty="0"/>
              <a:t> (</a:t>
            </a:r>
            <a:r>
              <a:rPr lang="pl-PL" dirty="0" err="1"/>
              <a:t>bronze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)</a:t>
            </a:r>
          </a:p>
          <a:p>
            <a:r>
              <a:rPr lang="pl-PL" dirty="0" err="1"/>
              <a:t>Execution</a:t>
            </a:r>
            <a:r>
              <a:rPr lang="pl-PL" dirty="0"/>
              <a:t>: </a:t>
            </a:r>
            <a:r>
              <a:rPr lang="pl-PL" dirty="0" err="1"/>
              <a:t>script</a:t>
            </a:r>
            <a:r>
              <a:rPr lang="pl-PL" dirty="0"/>
              <a:t> 2-3.py</a:t>
            </a:r>
          </a:p>
          <a:p>
            <a:r>
              <a:rPr lang="pl-PL" dirty="0" err="1"/>
              <a:t>Output</a:t>
            </a:r>
            <a:r>
              <a:rPr lang="pl-PL" dirty="0"/>
              <a:t>: </a:t>
            </a:r>
            <a:r>
              <a:rPr lang="pl-PL" dirty="0" err="1"/>
              <a:t>dataframe</a:t>
            </a:r>
            <a:br>
              <a:rPr lang="pl-PL" dirty="0"/>
            </a:br>
            <a:r>
              <a:rPr lang="pl-PL" dirty="0"/>
              <a:t>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CA5E6D9-3FC9-F3A0-D883-A5BDDAAB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85" y="676887"/>
            <a:ext cx="5397328" cy="58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8EB86-6A76-96E8-B6A5-DA18AB88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C2EA9F-A254-F65D-FADE-8A84A408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2A. Data </a:t>
            </a:r>
            <a:r>
              <a:rPr lang="pl-PL" dirty="0" err="1"/>
              <a:t>Pre</a:t>
            </a:r>
            <a:r>
              <a:rPr lang="pl-PL" dirty="0"/>
              <a:t> </a:t>
            </a:r>
            <a:r>
              <a:rPr lang="pl-PL" dirty="0" err="1"/>
              <a:t>Preprocessing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24E5-B727-A992-BDDF-888114CB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/>
              <a:t>1. Drop </a:t>
            </a:r>
            <a:r>
              <a:rPr lang="pl-PL" dirty="0" err="1"/>
              <a:t>duplicate</a:t>
            </a:r>
            <a:r>
              <a:rPr lang="pl-PL" dirty="0"/>
              <a:t> </a:t>
            </a:r>
            <a:r>
              <a:rPr lang="pl-PL" dirty="0" err="1"/>
              <a:t>urls</a:t>
            </a:r>
            <a:endParaRPr lang="pl-PL" dirty="0"/>
          </a:p>
          <a:p>
            <a:r>
              <a:rPr lang="pl-PL" dirty="0"/>
              <a:t>2. Total </a:t>
            </a:r>
            <a:r>
              <a:rPr lang="pl-PL" dirty="0" err="1"/>
              <a:t>Price</a:t>
            </a:r>
            <a:r>
              <a:rPr lang="pl-PL" dirty="0"/>
              <a:t> = </a:t>
            </a:r>
            <a:r>
              <a:rPr lang="pl-PL" dirty="0" err="1"/>
              <a:t>Price</a:t>
            </a:r>
            <a:r>
              <a:rPr lang="pl-PL" dirty="0"/>
              <a:t> + Rent </a:t>
            </a:r>
          </a:p>
          <a:p>
            <a:r>
              <a:rPr lang="pl-PL" dirty="0"/>
              <a:t>3. Drop </a:t>
            </a:r>
            <a:r>
              <a:rPr lang="pl-PL" dirty="0" err="1"/>
              <a:t>listings</a:t>
            </a:r>
            <a:r>
              <a:rPr lang="pl-PL" dirty="0"/>
              <a:t> with no </a:t>
            </a:r>
            <a:r>
              <a:rPr lang="pl-PL" dirty="0" err="1"/>
              <a:t>price</a:t>
            </a:r>
            <a:endParaRPr lang="pl-PL" dirty="0"/>
          </a:p>
          <a:p>
            <a:r>
              <a:rPr lang="pl-PL" dirty="0"/>
              <a:t>4. </a:t>
            </a:r>
            <a:r>
              <a:rPr lang="pl-PL" dirty="0" err="1"/>
              <a:t>Adding</a:t>
            </a:r>
            <a:r>
              <a:rPr lang="pl-PL" dirty="0"/>
              <a:t> </a:t>
            </a:r>
            <a:r>
              <a:rPr lang="pl-PL" dirty="0" err="1"/>
              <a:t>price</a:t>
            </a:r>
            <a:r>
              <a:rPr lang="pl-PL" dirty="0"/>
              <a:t> per </a:t>
            </a:r>
            <a:r>
              <a:rPr lang="pl-PL" dirty="0" err="1"/>
              <a:t>sqm</a:t>
            </a:r>
            <a:endParaRPr lang="pl-PL" dirty="0"/>
          </a:p>
          <a:p>
            <a:r>
              <a:rPr lang="pl-PL" dirty="0"/>
              <a:t>5. </a:t>
            </a:r>
            <a:r>
              <a:rPr lang="pl-PL" dirty="0" err="1"/>
              <a:t>Creating</a:t>
            </a:r>
            <a:r>
              <a:rPr lang="pl-PL" dirty="0"/>
              <a:t> </a:t>
            </a:r>
            <a:r>
              <a:rPr lang="pl-PL" dirty="0" err="1"/>
              <a:t>dummies</a:t>
            </a:r>
            <a:r>
              <a:rPr lang="pl-PL" dirty="0"/>
              <a:t> from list </a:t>
            </a:r>
            <a:r>
              <a:rPr lang="pl-PL" dirty="0" err="1"/>
              <a:t>columns</a:t>
            </a:r>
            <a:endParaRPr lang="pl-PL" dirty="0"/>
          </a:p>
          <a:p>
            <a:r>
              <a:rPr lang="pl-PL" dirty="0"/>
              <a:t>6. </a:t>
            </a:r>
            <a:r>
              <a:rPr lang="pl-PL" dirty="0" err="1"/>
              <a:t>Mapping</a:t>
            </a:r>
            <a:r>
              <a:rPr lang="pl-PL" dirty="0"/>
              <a:t> </a:t>
            </a:r>
            <a:r>
              <a:rPr lang="pl-PL" dirty="0" err="1"/>
              <a:t>districts</a:t>
            </a:r>
            <a:endParaRPr lang="pl-PL" dirty="0"/>
          </a:p>
          <a:p>
            <a:r>
              <a:rPr lang="pl-PL" dirty="0"/>
              <a:t>7.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rooms</a:t>
            </a:r>
            <a:r>
              <a:rPr lang="pl-PL" dirty="0"/>
              <a:t> numer</a:t>
            </a:r>
          </a:p>
          <a:p>
            <a:r>
              <a:rPr lang="pl-PL" dirty="0"/>
              <a:t>8.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year</a:t>
            </a:r>
            <a:endParaRPr lang="pl-PL" dirty="0"/>
          </a:p>
          <a:p>
            <a:r>
              <a:rPr lang="pl-PL" dirty="0"/>
              <a:t>9.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building</a:t>
            </a:r>
            <a:r>
              <a:rPr lang="pl-PL" dirty="0"/>
              <a:t> </a:t>
            </a:r>
            <a:r>
              <a:rPr lang="pl-PL" dirty="0" err="1"/>
              <a:t>floors</a:t>
            </a:r>
            <a:r>
              <a:rPr lang="pl-PL" dirty="0"/>
              <a:t> numer </a:t>
            </a:r>
          </a:p>
          <a:p>
            <a:r>
              <a:rPr lang="pl-PL" dirty="0"/>
              <a:t>10.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building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151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AF45-037E-C9F4-705F-8B6BA9DB7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A60798-0024-C76B-81F6-04701AFD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2A. Data </a:t>
            </a:r>
            <a:r>
              <a:rPr lang="pl-PL" dirty="0" err="1"/>
              <a:t>Pre</a:t>
            </a:r>
            <a:r>
              <a:rPr lang="pl-PL" dirty="0"/>
              <a:t> </a:t>
            </a:r>
            <a:r>
              <a:rPr lang="pl-PL" dirty="0" err="1"/>
              <a:t>Preprocessing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719ABA-E96F-775B-B774-E64761A0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/>
              <a:t>11.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windows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</a:t>
            </a:r>
          </a:p>
          <a:p>
            <a:r>
              <a:rPr lang="pl-PL" dirty="0"/>
              <a:t>12.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user</a:t>
            </a:r>
            <a:r>
              <a:rPr lang="pl-PL" dirty="0"/>
              <a:t> </a:t>
            </a:r>
            <a:r>
              <a:rPr lang="pl-PL" dirty="0" err="1"/>
              <a:t>types</a:t>
            </a:r>
            <a:endParaRPr lang="pl-PL" dirty="0"/>
          </a:p>
          <a:p>
            <a:r>
              <a:rPr lang="pl-PL" dirty="0"/>
              <a:t>13. </a:t>
            </a:r>
            <a:r>
              <a:rPr lang="pl-PL" dirty="0" err="1"/>
              <a:t>Dealing</a:t>
            </a:r>
            <a:r>
              <a:rPr lang="pl-PL" dirty="0"/>
              <a:t> with heating </a:t>
            </a:r>
          </a:p>
          <a:p>
            <a:r>
              <a:rPr lang="pl-PL" dirty="0"/>
              <a:t>14.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construction</a:t>
            </a:r>
            <a:r>
              <a:rPr lang="pl-PL" dirty="0"/>
              <a:t> status </a:t>
            </a:r>
          </a:p>
          <a:p>
            <a:r>
              <a:rPr lang="pl-PL" dirty="0"/>
              <a:t>15.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building</a:t>
            </a:r>
            <a:r>
              <a:rPr lang="pl-PL" dirty="0"/>
              <a:t> </a:t>
            </a:r>
            <a:r>
              <a:rPr lang="pl-PL" dirty="0" err="1"/>
              <a:t>material</a:t>
            </a:r>
            <a:r>
              <a:rPr lang="pl-PL" dirty="0"/>
              <a:t> </a:t>
            </a:r>
          </a:p>
          <a:p>
            <a:r>
              <a:rPr lang="pl-PL" dirty="0"/>
              <a:t>16.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floors</a:t>
            </a:r>
            <a:endParaRPr lang="pl-PL" dirty="0"/>
          </a:p>
          <a:p>
            <a:r>
              <a:rPr lang="pl-PL" dirty="0"/>
              <a:t>17. </a:t>
            </a:r>
            <a:r>
              <a:rPr lang="pl-PL" dirty="0" err="1"/>
              <a:t>Dealing</a:t>
            </a:r>
            <a:r>
              <a:rPr lang="pl-PL" dirty="0"/>
              <a:t> with </a:t>
            </a:r>
            <a:r>
              <a:rPr lang="pl-PL" dirty="0" err="1"/>
              <a:t>NaN</a:t>
            </a:r>
            <a:r>
              <a:rPr lang="pl-PL" dirty="0"/>
              <a:t> in </a:t>
            </a:r>
            <a:r>
              <a:rPr lang="pl-PL" dirty="0" err="1"/>
              <a:t>floor_numeric</a:t>
            </a:r>
            <a:endParaRPr lang="pl-PL" dirty="0"/>
          </a:p>
          <a:p>
            <a:r>
              <a:rPr lang="pl-PL" dirty="0"/>
              <a:t>18. </a:t>
            </a:r>
            <a:r>
              <a:rPr lang="pl-PL" dirty="0" err="1"/>
              <a:t>Adding</a:t>
            </a:r>
            <a:r>
              <a:rPr lang="pl-PL" dirty="0"/>
              <a:t> </a:t>
            </a:r>
            <a:r>
              <a:rPr lang="pl-PL" dirty="0" err="1"/>
              <a:t>distance</a:t>
            </a:r>
            <a:r>
              <a:rPr lang="pl-PL" dirty="0"/>
              <a:t> to </a:t>
            </a:r>
            <a:r>
              <a:rPr lang="pl-PL" dirty="0" err="1"/>
              <a:t>center</a:t>
            </a:r>
            <a:endParaRPr lang="pl-PL" dirty="0"/>
          </a:p>
          <a:p>
            <a:r>
              <a:rPr lang="pl-PL" dirty="0"/>
              <a:t>19. </a:t>
            </a:r>
            <a:r>
              <a:rPr lang="pl-PL" dirty="0" err="1"/>
              <a:t>Adding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columns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/>
              <a:t>Execution</a:t>
            </a:r>
            <a:r>
              <a:rPr lang="pl-PL" dirty="0"/>
              <a:t>: 2-4.py</a:t>
            </a:r>
          </a:p>
        </p:txBody>
      </p:sp>
    </p:spTree>
    <p:extLst>
      <p:ext uri="{BB962C8B-B14F-4D97-AF65-F5344CB8AC3E}">
        <p14:creationId xmlns:p14="http://schemas.microsoft.com/office/powerpoint/2010/main" val="179508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F7FE72-C250-DF96-742D-075DA24B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3. </a:t>
            </a:r>
            <a:r>
              <a:rPr lang="pl-PL" sz="3200" dirty="0" err="1"/>
              <a:t>Exploratory</a:t>
            </a:r>
            <a:r>
              <a:rPr lang="pl-PL" sz="3200" dirty="0"/>
              <a:t> Data Analysis/ 4. Data </a:t>
            </a:r>
            <a:r>
              <a:rPr lang="pl-PL" sz="3200" dirty="0" err="1"/>
              <a:t>Preprocessing</a:t>
            </a:r>
            <a:endParaRPr lang="pl-PL" sz="32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97C0BD8-DC24-7519-A0C9-959C2171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2" y="1343679"/>
            <a:ext cx="8159496" cy="51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1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827B2-4160-CB18-275C-BED2E10BF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5FCA8CB-76BE-B833-A13B-5CF72321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12" y="340364"/>
            <a:ext cx="9923624" cy="61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6016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3411</TotalTime>
  <Words>1389</Words>
  <Application>Microsoft Macintosh PowerPoint</Application>
  <PresentationFormat>Panoramiczny</PresentationFormat>
  <Paragraphs>210</Paragraphs>
  <Slides>43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9" baseType="lpstr">
      <vt:lpstr>__styreneB_820c23</vt:lpstr>
      <vt:lpstr>Aptos</vt:lpstr>
      <vt:lpstr>Aptos Display</vt:lpstr>
      <vt:lpstr>Aptos Narrow</vt:lpstr>
      <vt:lpstr>Arial</vt:lpstr>
      <vt:lpstr>Motyw pakietu Office</vt:lpstr>
      <vt:lpstr>Rental Property Price Prediction in Warsaw</vt:lpstr>
      <vt:lpstr>1. Goal Definition</vt:lpstr>
      <vt:lpstr>2. Data Collection</vt:lpstr>
      <vt:lpstr>2. Data Collection</vt:lpstr>
      <vt:lpstr>2. Data Collection</vt:lpstr>
      <vt:lpstr>2A. Data Pre Preprocessing</vt:lpstr>
      <vt:lpstr>2A. Data Pre Preprocessing</vt:lpstr>
      <vt:lpstr>3. Exploratory Data Analysis/ 4. Data Preprocessing</vt:lpstr>
      <vt:lpstr>Prezentacja programu PowerPoint</vt:lpstr>
      <vt:lpstr>Prezentacja programu PowerPoint</vt:lpstr>
      <vt:lpstr>Very Rare Features (&lt; 1%)</vt:lpstr>
      <vt:lpstr>Uncommon Features (1-5%)</vt:lpstr>
      <vt:lpstr>Uncommon Features (1-5%)</vt:lpstr>
      <vt:lpstr>Features analysis</vt:lpstr>
      <vt:lpstr>Outcome of Features analysis</vt:lpstr>
      <vt:lpstr>Correlation analysis</vt:lpstr>
      <vt:lpstr>Correlation analysis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Price outliers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5. Modeling &amp; 6. Evaluation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7. Deployment &amp;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Igor Hebda</dc:creator>
  <cp:lastModifiedBy>Igor Hebda</cp:lastModifiedBy>
  <cp:revision>14</cp:revision>
  <dcterms:created xsi:type="dcterms:W3CDTF">2025-05-07T14:02:37Z</dcterms:created>
  <dcterms:modified xsi:type="dcterms:W3CDTF">2025-05-13T13:22:12Z</dcterms:modified>
</cp:coreProperties>
</file>